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00" r:id="rId1"/>
  </p:sldMasterIdLst>
  <p:notesMasterIdLst>
    <p:notesMasterId r:id="rId17"/>
  </p:notesMasterIdLst>
  <p:sldIdLst>
    <p:sldId id="256" r:id="rId2"/>
    <p:sldId id="259" r:id="rId3"/>
    <p:sldId id="258" r:id="rId4"/>
    <p:sldId id="260" r:id="rId5"/>
    <p:sldId id="261" r:id="rId6"/>
    <p:sldId id="262" r:id="rId7"/>
    <p:sldId id="263" r:id="rId8"/>
    <p:sldId id="264" r:id="rId9"/>
    <p:sldId id="265" r:id="rId10"/>
    <p:sldId id="266" r:id="rId11"/>
    <p:sldId id="267" r:id="rId12"/>
    <p:sldId id="268" r:id="rId13"/>
    <p:sldId id="272"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5324282-5F0C-5540-9C8E-C928A983CAF3}">
          <p14:sldIdLst>
            <p14:sldId id="256"/>
            <p14:sldId id="259"/>
            <p14:sldId id="258"/>
            <p14:sldId id="260"/>
            <p14:sldId id="261"/>
            <p14:sldId id="262"/>
            <p14:sldId id="263"/>
            <p14:sldId id="264"/>
            <p14:sldId id="265"/>
            <p14:sldId id="266"/>
            <p14:sldId id="267"/>
            <p14:sldId id="268"/>
            <p14:sldId id="272"/>
          </p14:sldIdLst>
        </p14:section>
        <p14:section name="Backup" id="{C284B179-D4A9-C144-9607-D2375905BA5B}">
          <p14:sldIdLst>
            <p14:sldId id="269"/>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43"/>
    <p:restoredTop sz="89372"/>
  </p:normalViewPr>
  <p:slideViewPr>
    <p:cSldViewPr snapToGrid="0">
      <p:cViewPr>
        <p:scale>
          <a:sx n="119" d="100"/>
          <a:sy n="119" d="100"/>
        </p:scale>
        <p:origin x="24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E28C4C-0591-9842-A05B-75BFAFCFE61A}" type="datetimeFigureOut">
              <a:rPr lang="en-US" smtClean="0"/>
              <a:t>8/4/25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E1D21A-ED85-B34E-847F-A451861F328C}" type="slidenum">
              <a:rPr lang="en-US" smtClean="0"/>
              <a:t>‹#›</a:t>
            </a:fld>
            <a:endParaRPr lang="en-US"/>
          </a:p>
        </p:txBody>
      </p:sp>
    </p:spTree>
    <p:extLst>
      <p:ext uri="{BB962C8B-B14F-4D97-AF65-F5344CB8AC3E}">
        <p14:creationId xmlns:p14="http://schemas.microsoft.com/office/powerpoint/2010/main" val="2979370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FE1D21A-ED85-B34E-847F-A451861F328C}" type="slidenum">
              <a:rPr lang="en-US" smtClean="0"/>
              <a:t>1</a:t>
            </a:fld>
            <a:endParaRPr lang="en-US"/>
          </a:p>
        </p:txBody>
      </p:sp>
    </p:spTree>
    <p:extLst>
      <p:ext uri="{BB962C8B-B14F-4D97-AF65-F5344CB8AC3E}">
        <p14:creationId xmlns:p14="http://schemas.microsoft.com/office/powerpoint/2010/main" val="2259821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br>
              <a:rPr lang="en-US" dirty="0"/>
            </a:br>
            <a:r>
              <a:rPr lang="en-US" dirty="0"/>
              <a:t>🗣️ How to Present This:</a:t>
            </a:r>
          </a:p>
          <a:p>
            <a:r>
              <a:rPr lang="en-US" dirty="0"/>
              <a:t>----------------------------------------</a:t>
            </a:r>
          </a:p>
          <a:p>
            <a:r>
              <a:rPr lang="en-US" dirty="0"/>
              <a:t>"*"This flowchart shows how Bayesian optimization works in practice. We start with our DOE data, then the Gaussian Process model learns the relationship between parameters and deposition rate. The acquisition function is the smart part - it decides where to experiment next. After each experiment, we update our model and repeat. we stop when further experiments aren't likely to yield significant improvements. </a:t>
            </a:r>
          </a:p>
          <a:p>
            <a:r>
              <a:rPr lang="en-US" dirty="0"/>
              <a:t>Key Talking Points:</a:t>
            </a:r>
          </a:p>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10</a:t>
            </a:fld>
            <a:endParaRPr lang="en-US"/>
          </a:p>
        </p:txBody>
      </p:sp>
    </p:spTree>
    <p:extLst>
      <p:ext uri="{BB962C8B-B14F-4D97-AF65-F5344CB8AC3E}">
        <p14:creationId xmlns:p14="http://schemas.microsoft.com/office/powerpoint/2010/main" val="2621342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 the deposition rate was dramatically increased. We realized on the order of a 40% improvement in deposition rate after optimization . To put that into perspective: if initially it took, say, an hour to deposit a certain thickness, we can now achieve that same thickness in about 40% less time. </a:t>
            </a:r>
          </a:p>
          <a:p>
            <a:endParaRPr lang="en-US" dirty="0"/>
          </a:p>
          <a:p>
            <a:r>
              <a:rPr lang="en-US" dirty="0"/>
              <a:t>Secondly, process variability was significantly reduced (~25% reduction). This improvement in consistency is crucial because it leads to predictability – fewer defects, less need for rework or adjustments, </a:t>
            </a:r>
            <a:r>
              <a:rPr lang="en-US" dirty="0" err="1"/>
              <a:t>etc</a:t>
            </a:r>
            <a:r>
              <a:rPr lang="en-US" dirty="0"/>
              <a:t> </a:t>
            </a:r>
          </a:p>
          <a:p>
            <a:endParaRPr lang="en-US" dirty="0"/>
          </a:p>
          <a:p>
            <a:r>
              <a:rPr lang="en-US" dirty="0"/>
              <a:t>Third, regarding quality and yield: we ensured that speeding up the process did not degrade quality. In fact, we observed a noticeable drop in defect density (~20% fewer defects) in the optimized process, which is a bit of a bonus outcome.</a:t>
            </a:r>
          </a:p>
          <a:p>
            <a:endParaRPr lang="en-US" dirty="0"/>
          </a:p>
          <a:p>
            <a:r>
              <a:rPr lang="en-US" dirty="0"/>
              <a:t>Lastly, we looked at the cost implications. By reducing process time and improving yield, we calculated roughly a 15% reduction in manufacturing cost per wafer.</a:t>
            </a:r>
          </a:p>
          <a:p>
            <a:endParaRPr lang="en-US" dirty="0"/>
          </a:p>
          <a:p>
            <a:r>
              <a:rPr lang="en-US" dirty="0"/>
              <a:t>project delivered a comprehensive win: faster and cheaper production while maintaining quality. </a:t>
            </a:r>
            <a:br>
              <a:rPr lang="en-US" dirty="0"/>
            </a:br>
            <a:br>
              <a:rPr lang="en-US" dirty="0"/>
            </a:br>
            <a:r>
              <a:rPr lang="en-US" dirty="0"/>
              <a:t>These results again are not significant in the FAB settings but for the lab settings they were amazing from the conventional methods. If optimized on higher scale, a significant improvement in fab setting is also possible</a:t>
            </a:r>
          </a:p>
        </p:txBody>
      </p:sp>
      <p:sp>
        <p:nvSpPr>
          <p:cNvPr id="4" name="Slide Number Placeholder 3"/>
          <p:cNvSpPr>
            <a:spLocks noGrp="1"/>
          </p:cNvSpPr>
          <p:nvPr>
            <p:ph type="sldNum" sz="quarter" idx="5"/>
          </p:nvPr>
        </p:nvSpPr>
        <p:spPr/>
        <p:txBody>
          <a:bodyPr/>
          <a:lstStyle/>
          <a:p>
            <a:fld id="{1FE1D21A-ED85-B34E-847F-A451861F328C}" type="slidenum">
              <a:rPr lang="en-US" smtClean="0"/>
              <a:t>11</a:t>
            </a:fld>
            <a:endParaRPr lang="en-US"/>
          </a:p>
        </p:txBody>
      </p:sp>
    </p:spTree>
    <p:extLst>
      <p:ext uri="{BB962C8B-B14F-4D97-AF65-F5344CB8AC3E}">
        <p14:creationId xmlns:p14="http://schemas.microsoft.com/office/powerpoint/2010/main" val="12536018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Validation was a critical part of this project. After implementing the optimized parameters, we carried out a thorough metrology campaign to ensure that the improvements were real, consistent, and did not introduce new problems.</a:t>
            </a:r>
          </a:p>
          <a:p>
            <a:endParaRPr lang="en-US" dirty="0"/>
          </a:p>
          <a:p>
            <a:r>
              <a:rPr lang="en-US" dirty="0"/>
              <a:t>For measuring the deposition rate and thickness, we used high-precision metrology. Typically, after each run, we measured the film thickness using tools like ellipsometry (which is great for thin-film thickness and refractive index) or a profilometer (which can step a stylus over the wafer to measure thickness). These measurements gave us the actual thickness deposited. By dividing thickness by deposition time, we got the deposition rate in, say, nanometers per minute, and those values were the basis for our improvement calculations. In some trials, where available, we also used in-situ sensors – for example, a quartz crystal microbalance (QCM) can directly monitor deposition rate in real time for R&amp;D purposes, or the equipment's built-in rate monitor was used. The consistency between the in-situ readings and ex-situ measurements validated that our rate calculations were accurate.</a:t>
            </a:r>
          </a:p>
          <a:p>
            <a:endParaRPr lang="en-US" dirty="0"/>
          </a:p>
          <a:p>
            <a:r>
              <a:rPr lang="en-US" dirty="0"/>
              <a:t>We also focused on film uniformity across the wafer, which is crucial in semiconductor manufacturing (a non-uniform film can lead to device variability across a single wafer). We performed wafer mapping – using either an automated thickness mapping tool or even KLA's own sensor wafer techniques. For instance, KLA </a:t>
            </a:r>
            <a:r>
              <a:rPr lang="en-US" dirty="0" err="1"/>
              <a:t>SensArray</a:t>
            </a:r>
            <a:r>
              <a:rPr lang="en-US" dirty="0"/>
              <a:t> wafers can measure temperature uniformity across the wafer during processing; while our case is deposition thickness, any non-uniform temperature could hint at non-uniform deposition. We ensured the optimized runs had uniform conditions. The result: the thickness uniformity remained high – within the acceptable percentage variation across the 200 mm or 300 mm wafer (whichever size we were working with). There were no edge effect anomalies beyond what we saw in the baseline process, meaning our changes didn't cause any new uniformity issues.</a:t>
            </a:r>
          </a:p>
          <a:p>
            <a:endParaRPr lang="en-US" dirty="0"/>
          </a:p>
          <a:p>
            <a:r>
              <a:rPr lang="en-US" dirty="0"/>
              <a:t>Next, we examined the microstructural quality of the films using SEM and XRD. SEM images of the optimized film surfaces and cross-sections were compared with baseline runs. The images showed smooth, continuous films with no increase in roughness or porosity – in fact, in some cases slightly improved smoothness was noted, likely due to the more optimal growth conditions. XRD was used to check if the crystal structure or phase of the material remained as expected (for example, if we're depositing polycrystalline metal or oxide, we want the same phase and preferred orientation as before). The XRD spectra for the optimized process matched the baseline's in terms of peaks, indicating we didn't inadvertently change the material properties while speeding up deposition.</a:t>
            </a:r>
          </a:p>
          <a:p>
            <a:endParaRPr lang="en-US" dirty="0"/>
          </a:p>
          <a:p>
            <a:r>
              <a:rPr lang="en-US" dirty="0"/>
              <a:t>Defect inspection was another validation step. Using particle counters or inspection scans (the kind of tools that detect particles on wafers, which KLA also specializes in), we measured the defectivity of wafers before and after optimization. As mentioned, we found roughly a 20% reduction in defect counts on the optimized process wafers. This could be validated by a simple count on test wafers or through automated inspection routines. We also maintained SPC (Statistical Process Control) charts for key metrics – for instance, we plotted deposition rate run by run, thickness uniformity, and defect counts on control charts. After optimization, these charts showed mean shifts in the positive direction (higher rate, lower defect counts) with tighter control limits (less variability). All points were well within spec limits, indicating a stable improved process.</a:t>
            </a:r>
          </a:p>
          <a:p>
            <a:endParaRPr lang="en-US" dirty="0"/>
          </a:p>
          <a:p>
            <a:r>
              <a:rPr lang="en-US" dirty="0"/>
              <a:t>In summary, the validation confirmed that the optimized process is not a fluke or a solely theoretical improvement – it's empirically proven. We have high confidence that if we deploy this recipe in production, it will consistently yield the faster deposition while meeting all quality requirements. This rigorous validation is especially important in semiconductor manufacturing, where any process change must be vetted thoroughly. By using a combination of dimensional measurements, microscopy, and statistical analysis, we ensured the solution is production-ready and robust.</a:t>
            </a:r>
          </a:p>
          <a:p>
            <a:endParaRPr lang="en-US" dirty="0"/>
          </a:p>
          <a:p>
            <a:r>
              <a:rPr lang="en-US" dirty="0"/>
              <a:t>🎯 What This Image Shows:</a:t>
            </a:r>
          </a:p>
          <a:p>
            <a:r>
              <a:rPr lang="en-US" dirty="0"/>
              <a:t>----------------------------------------</a:t>
            </a:r>
          </a:p>
          <a:p>
            <a:r>
              <a:rPr lang="en-US" dirty="0"/>
              <a:t>- Six quality metrics arranged in a circular radar chart</a:t>
            </a:r>
          </a:p>
          <a:p>
            <a:r>
              <a:rPr lang="en-US" dirty="0"/>
              <a:t>- Red area: Baseline process performance</a:t>
            </a:r>
          </a:p>
          <a:p>
            <a:r>
              <a:rPr lang="en-US" dirty="0"/>
              <a:t>- Green area: Optimized process performance</a:t>
            </a:r>
          </a:p>
          <a:p>
            <a:r>
              <a:rPr lang="en-US" dirty="0"/>
              <a:t>- Scale: 0-10 scoring system for each metric</a:t>
            </a:r>
          </a:p>
          <a:p>
            <a:r>
              <a:rPr lang="en-US" dirty="0"/>
              <a:t>- Clear improvement: Green area consistently larger than red</a:t>
            </a:r>
          </a:p>
          <a:p>
            <a:endParaRPr lang="en-US" dirty="0"/>
          </a:p>
          <a:p>
            <a:endParaRPr lang="en-US" dirty="0"/>
          </a:p>
          <a:p>
            <a:r>
              <a:rPr lang="en-US" dirty="0"/>
              <a:t>📖 What It Explains:</a:t>
            </a:r>
          </a:p>
          <a:p>
            <a:r>
              <a:rPr lang="en-US" dirty="0"/>
              <a:t>----------------------------------------</a:t>
            </a:r>
          </a:p>
          <a:p>
            <a:r>
              <a:rPr lang="en-US" dirty="0"/>
              <a:t>- Multi-dimensional quality assessment: Beyond just deposition rate</a:t>
            </a:r>
          </a:p>
          <a:p>
            <a:r>
              <a:rPr lang="en-US" dirty="0"/>
              <a:t>- Comprehensive validation: All aspects of film quality maintained/improved</a:t>
            </a:r>
          </a:p>
          <a:p>
            <a:r>
              <a:rPr lang="en-US" dirty="0"/>
              <a:t>- Systematic measurement: Professional metrology approach</a:t>
            </a:r>
          </a:p>
          <a:p>
            <a:r>
              <a:rPr lang="en-US" dirty="0"/>
              <a:t>- No trade-offs: Optimization improved multiple quality aspects</a:t>
            </a:r>
          </a:p>
          <a:p>
            <a:endParaRPr lang="en-US" dirty="0"/>
          </a:p>
          <a:p>
            <a:endParaRPr lang="en-US" dirty="0"/>
          </a:p>
          <a:p>
            <a:r>
              <a:rPr lang="en-US" dirty="0"/>
              <a:t>🗣️ How to Present This:</a:t>
            </a:r>
          </a:p>
          <a:p>
            <a:r>
              <a:rPr lang="en-US" dirty="0"/>
              <a:t>----------------------------------------</a:t>
            </a:r>
          </a:p>
          <a:p>
            <a:r>
              <a:rPr lang="en-US" dirty="0"/>
              <a:t>"*"This spider chart shows our comprehensive quality validation. The red area represents our baseline process, green shows the optimized process. Notice that the green area is larger in every dimension - we didn't just maintain quality while increasing speed, we actually improved it. This includes thickness uniformity, surface quality, crystal structure, defect density, process stability, and adhesion. This multi-dimensional improvement confirms that our optimization found a fundamentally better operating regime, not just a parameter set that trades quality for speed."*"</a:t>
            </a:r>
          </a:p>
          <a:p>
            <a:endParaRPr lang="en-US" dirty="0"/>
          </a:p>
          <a:p>
            <a:r>
              <a:rPr lang="en-US" dirty="0"/>
              <a:t>Key Talking Points:</a:t>
            </a:r>
          </a:p>
          <a:p>
            <a:r>
              <a:rPr lang="en-US" dirty="0"/>
              <a:t>- Emphasize comprehensive improvement across all metrics</a:t>
            </a:r>
          </a:p>
          <a:p>
            <a:r>
              <a:rPr lang="en-US" dirty="0"/>
              <a:t>- Highlight the validation rigor - multiple measurement techniques</a:t>
            </a:r>
          </a:p>
          <a:p>
            <a:r>
              <a:rPr lang="en-US" dirty="0"/>
              <a:t>- Stress no compromise - better in every dimension</a:t>
            </a:r>
          </a:p>
          <a:p>
            <a:r>
              <a:rPr lang="en-US" dirty="0"/>
              <a:t>- Connect to semiconductor quality requirements</a:t>
            </a:r>
          </a:p>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12</a:t>
            </a:fld>
            <a:endParaRPr lang="en-US"/>
          </a:p>
        </p:txBody>
      </p:sp>
    </p:spTree>
    <p:extLst>
      <p:ext uri="{BB962C8B-B14F-4D97-AF65-F5344CB8AC3E}">
        <p14:creationId xmlns:p14="http://schemas.microsoft.com/office/powerpoint/2010/main" val="21338625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14</a:t>
            </a:fld>
            <a:endParaRPr lang="en-US"/>
          </a:p>
        </p:txBody>
      </p:sp>
    </p:spTree>
    <p:extLst>
      <p:ext uri="{BB962C8B-B14F-4D97-AF65-F5344CB8AC3E}">
        <p14:creationId xmlns:p14="http://schemas.microsoft.com/office/powerpoint/2010/main" val="2149082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15</a:t>
            </a:fld>
            <a:endParaRPr lang="en-US"/>
          </a:p>
        </p:txBody>
      </p:sp>
    </p:spTree>
    <p:extLst>
      <p:ext uri="{BB962C8B-B14F-4D97-AF65-F5344CB8AC3E}">
        <p14:creationId xmlns:p14="http://schemas.microsoft.com/office/powerpoint/2010/main" val="3796949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 the 5 years in industry, I’ve worked at the intersection of mechanical design, semiconductor fab systems, and thermal engineering.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big names I have worked with until now are TSMC, NASA and I have also worked at startups or small scale companies like Ryan Innovation, </a:t>
            </a:r>
            <a:r>
              <a:rPr lang="en-US" dirty="0" err="1"/>
              <a:t>Marketech</a:t>
            </a:r>
            <a:r>
              <a:rPr lang="en-US" dirty="0"/>
              <a:t> International, Chemtech </a:t>
            </a:r>
            <a:r>
              <a:rPr lang="en-US" dirty="0" err="1"/>
              <a:t>etc</a:t>
            </a:r>
            <a:r>
              <a:rPr lang="en-US" dirty="0"/>
              <a:t> </a:t>
            </a:r>
            <a:br>
              <a:rPr lang="en-US" dirty="0"/>
            </a:br>
            <a:r>
              <a:rPr lang="en-US" dirty="0"/>
              <a:t>Outside of work:</a:t>
            </a:r>
          </a:p>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2</a:t>
            </a:fld>
            <a:endParaRPr lang="en-US"/>
          </a:p>
        </p:txBody>
      </p:sp>
    </p:spTree>
    <p:extLst>
      <p:ext uri="{BB962C8B-B14F-4D97-AF65-F5344CB8AC3E}">
        <p14:creationId xmlns:p14="http://schemas.microsoft.com/office/powerpoint/2010/main" val="960826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move to more Technical part of the presentation</a:t>
            </a:r>
            <a:br>
              <a:rPr lang="en-US" dirty="0"/>
            </a:br>
            <a:br>
              <a:rPr lang="en-US" dirty="0"/>
            </a:br>
            <a:r>
              <a:rPr lang="en-US" dirty="0"/>
              <a:t>I’ll be presenting an overview of my project on optimizing deposition rate for semiconductor thin films – a topic highly relevant to improving manufacturing efficiency. In semiconductor fabrication, deposition rate – essentially how fast we can lay down a thin film – directly impacts throughput, cost per wafer, and even device performance if not carefully managed. </a:t>
            </a:r>
            <a:br>
              <a:rPr lang="en-US" dirty="0"/>
            </a:br>
            <a:br>
              <a:rPr lang="en-US" dirty="0"/>
            </a:br>
            <a:r>
              <a:rPr lang="en-US" dirty="0"/>
              <a:t>My work addresses the challenge of increasing deposition rate while maintaining strict film quality standards. </a:t>
            </a:r>
            <a:br>
              <a:rPr lang="en-US" dirty="0"/>
            </a:br>
            <a:br>
              <a:rPr lang="en-US" dirty="0"/>
            </a:br>
            <a:r>
              <a:rPr lang="en-US" dirty="0"/>
              <a:t>The presentation is structured in a design–analysis–results flow, demonstrating a structured approach. </a:t>
            </a:r>
            <a:br>
              <a:rPr lang="en-US" dirty="0"/>
            </a:br>
            <a:r>
              <a:rPr lang="en-US" dirty="0"/>
              <a:t>I'll cover how I identified the problem and requirements, combined a methodology using both classical design of experiments and modern Bayesian optimization, implemented the solution, and achieved substantial improvements in process performance. </a:t>
            </a:r>
            <a:br>
              <a:rPr lang="en-US" dirty="0"/>
            </a:br>
            <a:br>
              <a:rPr lang="en-US" dirty="0"/>
            </a:br>
            <a:r>
              <a:rPr lang="en-US" dirty="0"/>
              <a:t>This project draws on my research at ASU and an R&amp;D internship at Rayn Innovation, showcasing technical depth in process optimization and design. </a:t>
            </a:r>
          </a:p>
        </p:txBody>
      </p:sp>
      <p:sp>
        <p:nvSpPr>
          <p:cNvPr id="4" name="Slide Number Placeholder 3"/>
          <p:cNvSpPr>
            <a:spLocks noGrp="1"/>
          </p:cNvSpPr>
          <p:nvPr>
            <p:ph type="sldNum" sz="quarter" idx="5"/>
          </p:nvPr>
        </p:nvSpPr>
        <p:spPr/>
        <p:txBody>
          <a:bodyPr/>
          <a:lstStyle/>
          <a:p>
            <a:fld id="{1FE1D21A-ED85-B34E-847F-A451861F328C}" type="slidenum">
              <a:rPr lang="en-US" smtClean="0"/>
              <a:t>3</a:t>
            </a:fld>
            <a:endParaRPr lang="en-US"/>
          </a:p>
        </p:txBody>
      </p:sp>
    </p:spTree>
    <p:extLst>
      <p:ext uri="{BB962C8B-B14F-4D97-AF65-F5344CB8AC3E}">
        <p14:creationId xmlns:p14="http://schemas.microsoft.com/office/powerpoint/2010/main" val="1872861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setting the initial stage, let me describe the baseline situation. The deposition process in question could be a thin-film process like chemical vapor deposition (CVD) or a hybrid spin-coating method – in any case, a technique used to create critical layers on semiconductor wafers. </a:t>
            </a:r>
          </a:p>
          <a:p>
            <a:endParaRPr lang="en-US" dirty="0"/>
          </a:p>
          <a:p>
            <a:r>
              <a:rPr lang="en-US" dirty="0"/>
              <a:t>Originally, this process's deposition rate was too low for our yield goals, meaning each wafer took longer than ideal to coat.</a:t>
            </a:r>
            <a:br>
              <a:rPr lang="en-US" dirty="0"/>
            </a:br>
            <a:endParaRPr lang="en-US" dirty="0"/>
          </a:p>
          <a:p>
            <a:r>
              <a:rPr lang="en-US" dirty="0"/>
              <a:t>The root cause is that deposition outcomes depend on many interdependent parameters: for example, substrate temperature, chamber pressure and gas flow affect film growth, plasma power (if using plasma-enhanced deposition), and in spin coating, rotation speed and solution chemistry matter. </a:t>
            </a:r>
          </a:p>
          <a:p>
            <a:endParaRPr lang="en-US" dirty="0"/>
          </a:p>
          <a:p>
            <a:r>
              <a:rPr lang="en-US" dirty="0"/>
              <a:t>Manually tuning these parameters in a complex, and impractical. </a:t>
            </a:r>
          </a:p>
          <a:p>
            <a:endParaRPr lang="en-US" dirty="0"/>
          </a:p>
          <a:p>
            <a:r>
              <a:rPr lang="en-US" dirty="0"/>
              <a:t>The goal was clear: increase the deposition rate substantially, but without sacrificing film quality or uniformity. rigorous, data-driven solution rather than guesswork.</a:t>
            </a:r>
          </a:p>
        </p:txBody>
      </p:sp>
      <p:sp>
        <p:nvSpPr>
          <p:cNvPr id="4" name="Slide Number Placeholder 3"/>
          <p:cNvSpPr>
            <a:spLocks noGrp="1"/>
          </p:cNvSpPr>
          <p:nvPr>
            <p:ph type="sldNum" sz="quarter" idx="5"/>
          </p:nvPr>
        </p:nvSpPr>
        <p:spPr/>
        <p:txBody>
          <a:bodyPr/>
          <a:lstStyle/>
          <a:p>
            <a:fld id="{1FE1D21A-ED85-B34E-847F-A451861F328C}" type="slidenum">
              <a:rPr lang="en-US" smtClean="0"/>
              <a:t>4</a:t>
            </a:fld>
            <a:endParaRPr lang="en-US"/>
          </a:p>
        </p:txBody>
      </p:sp>
    </p:spTree>
    <p:extLst>
      <p:ext uri="{BB962C8B-B14F-4D97-AF65-F5344CB8AC3E}">
        <p14:creationId xmlns:p14="http://schemas.microsoft.com/office/powerpoint/2010/main" val="3472799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designing the solution, I formalized the user requirements – effectively, what the process stakeholders (manufacturing engineers and management) needed from this optimization project. </a:t>
            </a:r>
          </a:p>
          <a:p>
            <a:endParaRPr lang="en-US" dirty="0"/>
          </a:p>
          <a:p>
            <a:r>
              <a:rPr lang="en-US" dirty="0"/>
              <a:t>First and foremost, throughput needed to increase. We set an aggressive target in practical terms, if it originally took, say, 1 hour to deposit a film, we wanted to cut that time – aiming for something like 40% faster deposition, which would dramatically improve manufacturing productivity.</a:t>
            </a:r>
          </a:p>
          <a:p>
            <a:endParaRPr lang="en-US" dirty="0"/>
          </a:p>
          <a:p>
            <a:r>
              <a:rPr lang="en-US" dirty="0"/>
              <a:t>Crucially, any speed improvement must not come at the expense of quality. The deposited films still have to meet all specifications: </a:t>
            </a:r>
          </a:p>
          <a:p>
            <a:endParaRPr lang="en-US" dirty="0"/>
          </a:p>
          <a:p>
            <a:r>
              <a:rPr lang="en-US" dirty="0"/>
              <a:t>consistency, thickness uniformity across the wafer, correct microstructure and composition, and no adverse effect on device performance. </a:t>
            </a:r>
          </a:p>
          <a:p>
            <a:endParaRPr lang="en-US" dirty="0"/>
          </a:p>
          <a:p>
            <a:r>
              <a:rPr lang="en-US" dirty="0"/>
              <a:t>Another requirement was cost-effectiveness. We couldn't simply throw an expensive new machine or exotic materials at the problem. </a:t>
            </a:r>
          </a:p>
          <a:p>
            <a:r>
              <a:rPr lang="en-US" dirty="0"/>
              <a:t>The optimization should leverage existing equipment and be implemented via process parameters or minor additions, thereby potentially reducing cost per wafer</a:t>
            </a:r>
          </a:p>
          <a:p>
            <a:endParaRPr lang="en-US" dirty="0"/>
          </a:p>
          <a:p>
            <a:r>
              <a:rPr lang="en-US" dirty="0"/>
              <a:t>Finally, we had to respect operational constraints must remain within equipment safety limits; </a:t>
            </a:r>
            <a:br>
              <a:rPr lang="en-US" dirty="0"/>
            </a:br>
            <a:br>
              <a:rPr lang="en-US" dirty="0"/>
            </a:br>
            <a:r>
              <a:rPr lang="en-US" dirty="0"/>
              <a:t>By laying out these requirements, we had clear targets and boundaries for the design and optimization efforts</a:t>
            </a:r>
          </a:p>
        </p:txBody>
      </p:sp>
      <p:sp>
        <p:nvSpPr>
          <p:cNvPr id="4" name="Slide Number Placeholder 3"/>
          <p:cNvSpPr>
            <a:spLocks noGrp="1"/>
          </p:cNvSpPr>
          <p:nvPr>
            <p:ph type="sldNum" sz="quarter" idx="5"/>
          </p:nvPr>
        </p:nvSpPr>
        <p:spPr/>
        <p:txBody>
          <a:bodyPr/>
          <a:lstStyle/>
          <a:p>
            <a:fld id="{1FE1D21A-ED85-B34E-847F-A451861F328C}" type="slidenum">
              <a:rPr lang="en-US" smtClean="0"/>
              <a:t>5</a:t>
            </a:fld>
            <a:endParaRPr lang="en-US"/>
          </a:p>
        </p:txBody>
      </p:sp>
    </p:spTree>
    <p:extLst>
      <p:ext uri="{BB962C8B-B14F-4D97-AF65-F5344CB8AC3E}">
        <p14:creationId xmlns:p14="http://schemas.microsoft.com/office/powerpoint/2010/main" val="3719784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meet those requirements, I devised a two-phase optimization strategy of classical experimental methods with advanced computational optimization. </a:t>
            </a:r>
          </a:p>
          <a:p>
            <a:endParaRPr lang="en-US" dirty="0"/>
          </a:p>
          <a:p>
            <a:r>
              <a:rPr lang="en-US" dirty="0"/>
              <a:t>In Phase 1, Design of Experiments (DOE) provided a foundation. Here I used a structured experimental plan – for example, a factorial design – to change the major deposition parameters in a systematic way. </a:t>
            </a:r>
          </a:p>
          <a:p>
            <a:endParaRPr lang="en-US" dirty="0"/>
          </a:p>
          <a:p>
            <a:r>
              <a:rPr lang="en-US" dirty="0"/>
              <a:t>The idea was to efficiently generate data on how each factor influence deposition rate and film quality. DOE is critical in complex processes like this, rather than one-at-a-time trial and error.</a:t>
            </a:r>
          </a:p>
          <a:p>
            <a:endParaRPr lang="en-US" dirty="0"/>
          </a:p>
          <a:p>
            <a:r>
              <a:rPr lang="en-US" dirty="0"/>
              <a:t>With that groundwork laid, we moved to Phase 2, Bayesian Optimization. </a:t>
            </a:r>
          </a:p>
          <a:p>
            <a:endParaRPr lang="en-US" dirty="0"/>
          </a:p>
          <a:p>
            <a:r>
              <a:rPr lang="en-US" dirty="0"/>
              <a:t>Bayesian optimization is a machine learning-based approach well suited for optimizing complex processes with multiple inputs. Using the original model as a starting point  the algorithm predicts new parameter sets to try, aiming to find the maximum deposition rate efficiently. </a:t>
            </a:r>
            <a:br>
              <a:rPr lang="en-US" dirty="0"/>
            </a:br>
            <a:br>
              <a:rPr lang="en-US" dirty="0"/>
            </a:br>
            <a:r>
              <a:rPr lang="en-US" dirty="0"/>
              <a:t>Each iteration, we update the Phase 2 model with the latest experimental result. </a:t>
            </a:r>
          </a:p>
          <a:p>
            <a:endParaRPr lang="en-US" dirty="0"/>
          </a:p>
          <a:p>
            <a:r>
              <a:rPr lang="en-US" dirty="0"/>
              <a:t>All along, we run concurrent quality checks. For every experiment recommended by the algorithm, we not only measure deposition rate but also check film quality using appropriate metrology. </a:t>
            </a:r>
            <a:br>
              <a:rPr lang="en-US" dirty="0"/>
            </a:br>
            <a:br>
              <a:rPr lang="en-US" dirty="0"/>
            </a:br>
            <a:r>
              <a:rPr lang="en-US" dirty="0"/>
              <a:t>This closed-loop approach reflects a kind of automated process optimization that's more efficient than a purely manual search. </a:t>
            </a:r>
            <a:br>
              <a:rPr lang="en-US" dirty="0"/>
            </a:br>
            <a:br>
              <a:rPr lang="en-US" dirty="0"/>
            </a:br>
            <a:r>
              <a:rPr lang="en-US" dirty="0"/>
              <a:t>Overall, the concept was to let data and probabilistic modeling lead us to an optimum goals.</a:t>
            </a:r>
            <a:br>
              <a:rPr lang="en-US" dirty="0"/>
            </a:br>
            <a:endParaRPr lang="en-US" dirty="0"/>
          </a:p>
          <a:p>
            <a:endParaRPr lang="en-US" dirty="0"/>
          </a:p>
          <a:p>
            <a:r>
              <a:rPr lang="en-US" dirty="0"/>
              <a:t>🎯 What This Image Shows:</a:t>
            </a:r>
          </a:p>
          <a:p>
            <a:r>
              <a:rPr lang="en-US" dirty="0"/>
              <a:t>----------------------------------------</a:t>
            </a:r>
          </a:p>
          <a:p>
            <a:r>
              <a:rPr lang="en-US" dirty="0"/>
              <a:t>- Two-phase optimization methodology with clear visual flow</a:t>
            </a:r>
          </a:p>
          <a:p>
            <a:r>
              <a:rPr lang="en-US" dirty="0"/>
              <a:t>- Phase 1 (Blue Box): Design of Experiments (DOE) foundation</a:t>
            </a:r>
          </a:p>
          <a:p>
            <a:r>
              <a:rPr lang="en-US" dirty="0"/>
              <a:t>- Phase 2 (Green Box): Bayesian Optimization implementation</a:t>
            </a:r>
          </a:p>
          <a:p>
            <a:r>
              <a:rPr lang="en-US" dirty="0"/>
              <a:t>- Black Arrow: Data flow from DOE to Bayesian phase</a:t>
            </a:r>
          </a:p>
          <a:p>
            <a:r>
              <a:rPr lang="en-US" dirty="0"/>
              <a:t>- Red Feedback Loop: Iterative refinement process</a:t>
            </a:r>
          </a:p>
          <a:p>
            <a:r>
              <a:rPr lang="en-US" dirty="0"/>
              <a:t>- Sub-process Details: Key activities in each phase</a:t>
            </a:r>
          </a:p>
          <a:p>
            <a:endParaRPr lang="en-US" dirty="0"/>
          </a:p>
          <a:p>
            <a:endParaRPr lang="en-US" dirty="0"/>
          </a:p>
          <a:p>
            <a:r>
              <a:rPr lang="en-US" dirty="0"/>
              <a:t>🗣️ How to Present This:</a:t>
            </a:r>
          </a:p>
          <a:p>
            <a:r>
              <a:rPr lang="en-US" dirty="0"/>
              <a:t>----------------------------------------</a:t>
            </a:r>
          </a:p>
          <a:p>
            <a:r>
              <a:rPr lang="en-US" dirty="0"/>
              <a:t>"*"This diagram illustrates our two-phase optimization strategy. We begin with Design of Experiments in Phase 1 to establish a solid foundation - this gives us structured data about how key parameters affect deposition rate. This data then feeds into Phase 2, where Bayesian optimization takes over. Notice the red feedback loop - this represents the iterative nature of our approach, where each experiment result refines our model and guides the next experiment. This systematic methodology is far more efficient than random trial-and-error approaches."*"</a:t>
            </a:r>
          </a:p>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6</a:t>
            </a:fld>
            <a:endParaRPr lang="en-US"/>
          </a:p>
        </p:txBody>
      </p:sp>
    </p:spTree>
    <p:extLst>
      <p:ext uri="{BB962C8B-B14F-4D97-AF65-F5344CB8AC3E}">
        <p14:creationId xmlns:p14="http://schemas.microsoft.com/office/powerpoint/2010/main" val="1231500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executing the methodology, we followed a clear decision framework. </a:t>
            </a:r>
            <a:br>
              <a:rPr lang="en-US" dirty="0"/>
            </a:br>
            <a:br>
              <a:rPr lang="en-US" dirty="0"/>
            </a:br>
            <a:r>
              <a:rPr lang="en-US" dirty="0"/>
              <a:t>First, we pinned down which parameters to include in the study. Taken from process experts and literature, we identified factors likely to affect the deposition outcomes. </a:t>
            </a:r>
          </a:p>
          <a:p>
            <a:endParaRPr lang="en-US" dirty="0"/>
          </a:p>
          <a:p>
            <a:r>
              <a:rPr lang="en-US" dirty="0"/>
              <a:t>For a thin-film deposition scenario, that typically includes things like: </a:t>
            </a:r>
          </a:p>
          <a:p>
            <a:r>
              <a:rPr lang="en-US" dirty="0"/>
              <a:t>the temperature of the substrate or solution, which can affect reaction kinetics; </a:t>
            </a:r>
          </a:p>
          <a:p>
            <a:r>
              <a:rPr lang="en-US" dirty="0"/>
              <a:t>the pressure or ambient gas environment in the chamber , </a:t>
            </a:r>
          </a:p>
          <a:p>
            <a:r>
              <a:rPr lang="en-US" dirty="0"/>
              <a:t>the gas flow rates or precursor concentrations</a:t>
            </a:r>
          </a:p>
          <a:p>
            <a:r>
              <a:rPr lang="en-US" dirty="0"/>
              <a:t>the plasma power (for plasma-enhanced processes) which controls energy input; </a:t>
            </a:r>
          </a:p>
          <a:p>
            <a:r>
              <a:rPr lang="en-US" dirty="0"/>
              <a:t>and in a spin coating context, the spin speed and time, affecting film thickness. </a:t>
            </a:r>
          </a:p>
          <a:p>
            <a:endParaRPr lang="en-US" dirty="0"/>
          </a:p>
          <a:p>
            <a:endParaRPr lang="en-US" dirty="0"/>
          </a:p>
          <a:p>
            <a:r>
              <a:rPr lang="en-US" dirty="0"/>
              <a:t>With those key parameters, we constructed a DOE matrix – essentially a table of experimental systematically mentions each factor. </a:t>
            </a:r>
          </a:p>
          <a:p>
            <a:endParaRPr lang="en-US" dirty="0"/>
          </a:p>
          <a:p>
            <a:r>
              <a:rPr lang="en-US" dirty="0"/>
              <a:t>(We might use a full factorial design if factor count is low, or a fractional factorial if we have many factors to keep experiments efficient). </a:t>
            </a:r>
          </a:p>
          <a:p>
            <a:endParaRPr lang="en-US" dirty="0"/>
          </a:p>
          <a:p>
            <a:r>
              <a:rPr lang="en-US" dirty="0"/>
              <a:t>In this project, the DOE allowed us to observe, for example, how deposition rate responds when we go from low to high temperature, or low to high power, and how those effects might interact with each other</a:t>
            </a:r>
            <a:br>
              <a:rPr lang="en-US" dirty="0"/>
            </a:br>
            <a:endParaRPr lang="en-US" dirty="0"/>
          </a:p>
          <a:p>
            <a:r>
              <a:rPr lang="en-US" dirty="0"/>
              <a:t>Essentially, after DOE, we decided: which parameter ranges are worth exploring more deeply and which can be fixed. </a:t>
            </a:r>
          </a:p>
          <a:p>
            <a:endParaRPr lang="en-US" dirty="0"/>
          </a:p>
          <a:p>
            <a:r>
              <a:rPr lang="en-US" dirty="0"/>
              <a:t>In summary, to make this project successful we had to be certain about the parameters that we chose to optimize; not just the guesswork </a:t>
            </a:r>
          </a:p>
          <a:p>
            <a:br>
              <a:rPr lang="en-US" dirty="0"/>
            </a:br>
            <a:r>
              <a:rPr lang="en-US" dirty="0"/>
              <a:t>🎯 What This Image Shows:</a:t>
            </a:r>
          </a:p>
          <a:p>
            <a:r>
              <a:rPr lang="en-US" dirty="0"/>
              <a:t>----------------------------------------</a:t>
            </a:r>
          </a:p>
          <a:p>
            <a:r>
              <a:rPr lang="en-US" dirty="0"/>
              <a:t>- 12 experimental runs (rows) vs 4 key parameters (columns)</a:t>
            </a:r>
          </a:p>
          <a:p>
            <a:r>
              <a:rPr lang="en-US" dirty="0"/>
              <a:t>- Color-coded parameter levels: Red (High), White (Medium), Blue (Low)</a:t>
            </a:r>
          </a:p>
          <a:p>
            <a:r>
              <a:rPr lang="en-US" dirty="0"/>
              <a:t>- Factorial design structure: Systematic coverage of parameter space</a:t>
            </a:r>
          </a:p>
          <a:p>
            <a:r>
              <a:rPr lang="en-US" dirty="0"/>
              <a:t>- Balanced exploration: Even distribution across parameter combinations</a:t>
            </a:r>
          </a:p>
          <a:p>
            <a:r>
              <a:rPr lang="en-US" dirty="0"/>
              <a:t>- Numerical values: Normalized levels from -1 (low) to +1 (high)</a:t>
            </a:r>
          </a:p>
          <a:p>
            <a:endParaRPr lang="en-US" dirty="0"/>
          </a:p>
          <a:p>
            <a:r>
              <a:rPr lang="en-US" dirty="0"/>
              <a:t>🗣️ How to Present This:</a:t>
            </a:r>
          </a:p>
          <a:p>
            <a:r>
              <a:rPr lang="en-US" dirty="0"/>
              <a:t>----------------------------------------</a:t>
            </a:r>
          </a:p>
          <a:p>
            <a:r>
              <a:rPr lang="en-US" dirty="0"/>
              <a:t>"*"This heatmap visualizes our Design of Experiments matrix. Each row represents one experimental run, and the colors show parameter levels - red for high, blue for low, white for medium. Notice the systematic pattern - this isn't random testing. We used a fractional factorial design to efficiently explore the parameter space with just 12 experiments instead of hundreds. </a:t>
            </a:r>
          </a:p>
        </p:txBody>
      </p:sp>
      <p:sp>
        <p:nvSpPr>
          <p:cNvPr id="4" name="Slide Number Placeholder 3"/>
          <p:cNvSpPr>
            <a:spLocks noGrp="1"/>
          </p:cNvSpPr>
          <p:nvPr>
            <p:ph type="sldNum" sz="quarter" idx="5"/>
          </p:nvPr>
        </p:nvSpPr>
        <p:spPr/>
        <p:txBody>
          <a:bodyPr/>
          <a:lstStyle/>
          <a:p>
            <a:fld id="{1FE1D21A-ED85-B34E-847F-A451861F328C}" type="slidenum">
              <a:rPr lang="en-US" smtClean="0"/>
              <a:t>7</a:t>
            </a:fld>
            <a:endParaRPr lang="en-US"/>
          </a:p>
        </p:txBody>
      </p:sp>
    </p:spTree>
    <p:extLst>
      <p:ext uri="{BB962C8B-B14F-4D97-AF65-F5344CB8AC3E}">
        <p14:creationId xmlns:p14="http://schemas.microsoft.com/office/powerpoint/2010/main" val="864817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delve into some technical specifics of the implementation and how we mapped parameters to outcomes. </a:t>
            </a:r>
          </a:p>
          <a:p>
            <a:endParaRPr lang="en-US" dirty="0"/>
          </a:p>
          <a:p>
            <a:r>
              <a:rPr lang="en-US" dirty="0"/>
              <a:t>The experimental setup leveraged the existing deposition tool in a controlled manner. </a:t>
            </a:r>
          </a:p>
          <a:p>
            <a:endParaRPr lang="en-US" dirty="0"/>
          </a:p>
          <a:p>
            <a:r>
              <a:rPr lang="en-US" dirty="0"/>
              <a:t>-We began by clearly defining the parameter space. For each relevant factor, we set a lower and upper limit based on physical and equipment constraints. </a:t>
            </a:r>
          </a:p>
          <a:p>
            <a:endParaRPr lang="en-US" dirty="0"/>
          </a:p>
          <a:p>
            <a:r>
              <a:rPr lang="en-US" dirty="0"/>
              <a:t>For example, we might allow substrate temperature from 200 °C up to 500 °C – below 200 is too low for meaningful deposition in our case, and above 500 might risk equipment safety or material degradation. </a:t>
            </a:r>
          </a:p>
          <a:p>
            <a:endParaRPr lang="en-US" dirty="0"/>
          </a:p>
          <a:p>
            <a:r>
              <a:rPr lang="en-US" dirty="0"/>
              <a:t>-Chamber pressure might range from moderate vacuum to near-atmospheric depending on the process</a:t>
            </a:r>
          </a:p>
          <a:p>
            <a:endParaRPr lang="en-US" dirty="0"/>
          </a:p>
          <a:p>
            <a:r>
              <a:rPr lang="en-US" dirty="0"/>
              <a:t>-In the spin coating scenario, spin speed and solution concentrations were similarly bounded. Laying out these ranges ensured the optimization search stayed in realistic territory.</a:t>
            </a:r>
          </a:p>
          <a:p>
            <a:endParaRPr lang="en-US" dirty="0"/>
          </a:p>
          <a:p>
            <a:r>
              <a:rPr lang="en-US" dirty="0"/>
              <a:t>We ensured the tool's control systems (for temperature, gas flow, abatement.) were calibrated. </a:t>
            </a:r>
          </a:p>
          <a:p>
            <a:br>
              <a:rPr lang="en-US" dirty="0"/>
            </a:br>
            <a:r>
              <a:rPr lang="en-US" dirty="0"/>
              <a:t>Deposition rate was calculated typically as thickness divided by deposition time (for instance, nanometers per minute).</a:t>
            </a:r>
          </a:p>
          <a:p>
            <a:r>
              <a:rPr lang="en-US" dirty="0"/>
              <a:t> ___________________</a:t>
            </a:r>
          </a:p>
          <a:p>
            <a:endParaRPr lang="en-US" dirty="0"/>
          </a:p>
          <a:p>
            <a:r>
              <a:rPr lang="en-US" dirty="0"/>
              <a:t>With the DOE data in hand, we built a parameter-effect model. </a:t>
            </a:r>
          </a:p>
          <a:p>
            <a:endParaRPr lang="en-US" dirty="0"/>
          </a:p>
          <a:p>
            <a:r>
              <a:rPr lang="en-US" dirty="0"/>
              <a:t>An example relationship we saw: deposition rate generally increased with plasma power, which makes sense since higher power can create a denser plasma accelerating film growth. However, this wasn't unbounded – by the max power tested, the gain in rate was lowering indicating maybe other factors became limiting. </a:t>
            </a:r>
          </a:p>
          <a:p>
            <a:endParaRPr lang="en-US" dirty="0"/>
          </a:p>
          <a:p>
            <a:br>
              <a:rPr lang="en-US" dirty="0"/>
            </a:br>
            <a:r>
              <a:rPr lang="en-US" dirty="0"/>
              <a:t>________________________________</a:t>
            </a:r>
          </a:p>
          <a:p>
            <a:endParaRPr lang="en-US" dirty="0"/>
          </a:p>
          <a:p>
            <a:r>
              <a:rPr lang="en-US" dirty="0"/>
              <a:t>Finally, on the automation front, I developed Python scripts to streamline the process. These scripts took in the current dataset, </a:t>
            </a:r>
          </a:p>
          <a:p>
            <a:endParaRPr lang="en-US" dirty="0"/>
          </a:p>
          <a:p>
            <a:r>
              <a:rPr lang="en-US" dirty="0"/>
              <a:t>Where possible, I interfaced this with the lab equipment's software – not full autonomous control (since manual oversight was needed for safety), but at least to easily set the recommended parameters and log the results. </a:t>
            </a:r>
          </a:p>
          <a:p>
            <a:endParaRPr lang="en-US" dirty="0"/>
          </a:p>
          <a:p>
            <a:r>
              <a:rPr lang="en-US" dirty="0"/>
              <a:t>This integration of coding with lab experimentation not only saved time but also reduced human error in the iterative process. </a:t>
            </a:r>
          </a:p>
          <a:p>
            <a:endParaRPr lang="en-US" dirty="0"/>
          </a:p>
          <a:p>
            <a:r>
              <a:rPr lang="en-US" dirty="0"/>
              <a:t>It essentially allowed us to implement a feedback loop for each experiment's result</a:t>
            </a:r>
            <a:br>
              <a:rPr lang="en-US" dirty="0"/>
            </a:br>
            <a:br>
              <a:rPr lang="en-US" dirty="0"/>
            </a:br>
            <a:r>
              <a:rPr lang="en-US" dirty="0"/>
              <a:t>🎯 What This Image Shows:</a:t>
            </a:r>
          </a:p>
          <a:p>
            <a:r>
              <a:rPr lang="en-US" dirty="0"/>
              <a:t>----------------------------------------</a:t>
            </a:r>
          </a:p>
          <a:p>
            <a:r>
              <a:rPr lang="en-US" dirty="0"/>
              <a:t>- Six key process parameters with their operating ranges</a:t>
            </a:r>
            <a:br>
              <a:rPr lang="en-US" dirty="0"/>
            </a:br>
            <a:br>
              <a:rPr lang="en-US" dirty="0"/>
            </a:br>
            <a:br>
              <a:rPr lang="en-US" dirty="0"/>
            </a:br>
            <a:r>
              <a:rPr lang="en-US" dirty="0"/>
              <a:t>🗣️ How to Present This:</a:t>
            </a:r>
          </a:p>
          <a:p>
            <a:r>
              <a:rPr lang="en-US" dirty="0"/>
              <a:t>----------------------------------------</a:t>
            </a:r>
          </a:p>
          <a:p>
            <a:r>
              <a:rPr lang="en-US" dirty="0"/>
              <a:t>"*"This table summarizes our parameter space and optimization results. for example, temperature from 200°C to 500°C to avoid material degradation. The color coding shows parameter impact levels. Our optimization found that the sweet spot was at 380°C, higher power at 145W, and optimized flow rates. </a:t>
            </a:r>
          </a:p>
          <a:p>
            <a:endParaRPr lang="en-US" dirty="0"/>
          </a:p>
          <a:p>
            <a:r>
              <a:rPr lang="en-US" dirty="0"/>
              <a:t>These aren't extreme settings, but rather intelligent parameter combinations that maximize deposition rate while staying within safe operating windows."*"</a:t>
            </a:r>
          </a:p>
        </p:txBody>
      </p:sp>
      <p:sp>
        <p:nvSpPr>
          <p:cNvPr id="4" name="Slide Number Placeholder 3"/>
          <p:cNvSpPr>
            <a:spLocks noGrp="1"/>
          </p:cNvSpPr>
          <p:nvPr>
            <p:ph type="sldNum" sz="quarter" idx="5"/>
          </p:nvPr>
        </p:nvSpPr>
        <p:spPr/>
        <p:txBody>
          <a:bodyPr/>
          <a:lstStyle/>
          <a:p>
            <a:fld id="{1FE1D21A-ED85-B34E-847F-A451861F328C}" type="slidenum">
              <a:rPr lang="en-US" smtClean="0"/>
              <a:t>8</a:t>
            </a:fld>
            <a:endParaRPr lang="en-US"/>
          </a:p>
        </p:txBody>
      </p:sp>
    </p:spTree>
    <p:extLst>
      <p:ext uri="{BB962C8B-B14F-4D97-AF65-F5344CB8AC3E}">
        <p14:creationId xmlns:p14="http://schemas.microsoft.com/office/powerpoint/2010/main" val="1476011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highlight of this project was the application of Bayesian optimization – a modern approach that is very effective for this kind of problem. Let me explain how it works and how I implemented it, as it showcases both my coding skills and understanding of advanced optimization.</a:t>
            </a:r>
          </a:p>
          <a:p>
            <a:endParaRPr lang="en-US" dirty="0"/>
          </a:p>
          <a:p>
            <a:r>
              <a:rPr lang="en-US" dirty="0"/>
              <a:t>Why Bayesian optimization? In essence, it's ideal when experiments are time-consuming or expensive (as in semiconductor process trials) and when the relationship between inputs and output is complex (non-linear, multi-dimensional). </a:t>
            </a:r>
          </a:p>
          <a:p>
            <a:br>
              <a:rPr lang="en-US" dirty="0"/>
            </a:br>
            <a:r>
              <a:rPr lang="en-US" dirty="0"/>
              <a:t>We specifically used a Gaussian Process (GP) model, which is a powerful regression technique. The GP give a prediction for deposition rate;</a:t>
            </a:r>
          </a:p>
          <a:p>
            <a:endParaRPr lang="en-US" dirty="0"/>
          </a:p>
          <a:p>
            <a:r>
              <a:rPr lang="en-US" dirty="0"/>
              <a:t>The algorithmic workflow was as follows:</a:t>
            </a:r>
          </a:p>
          <a:p>
            <a:r>
              <a:rPr lang="en-US" dirty="0"/>
              <a:t>1. Initialize: We feed initial data (from DOE) into the Gaussian Process model.</a:t>
            </a:r>
          </a:p>
          <a:p>
            <a:r>
              <a:rPr lang="en-US" dirty="0"/>
              <a:t>2. Model Update: The GP is trained on these points, effectively learning how deposition rate behaves. </a:t>
            </a:r>
            <a:br>
              <a:rPr lang="en-US" dirty="0"/>
            </a:br>
            <a:endParaRPr lang="en-US" dirty="0"/>
          </a:p>
          <a:p>
            <a:r>
              <a:rPr lang="en-US" dirty="0"/>
              <a:t>3. Acquisition Function: This is a crucial component. We used an acquisition function such as Expected Improvement (EI), which calculates for each potential set of parameters and</a:t>
            </a:r>
          </a:p>
          <a:p>
            <a:r>
              <a:rPr lang="en-US" dirty="0"/>
              <a:t>the expected gain in the deposition rate if we tried that point, </a:t>
            </a:r>
          </a:p>
          <a:p>
            <a:r>
              <a:rPr lang="en-US" dirty="0"/>
              <a:t>considering the predicted sets. </a:t>
            </a:r>
          </a:p>
          <a:p>
            <a:r>
              <a:rPr lang="en-US" dirty="0"/>
              <a:t>Points where the model is very uncertain or where it predicts a high value will score well. </a:t>
            </a:r>
          </a:p>
          <a:p>
            <a:r>
              <a:rPr lang="en-US" dirty="0"/>
              <a:t>The code then picks the next experiment where this expected improvement is maximal.</a:t>
            </a:r>
          </a:p>
          <a:p>
            <a:endParaRPr lang="en-US" dirty="0"/>
          </a:p>
          <a:p>
            <a:r>
              <a:rPr lang="en-US" dirty="0"/>
              <a:t>4. Perform Experiment: We then actually set those conditions in the lab and run the deposition, obtaining a real measured deposition rate.</a:t>
            </a:r>
          </a:p>
          <a:p>
            <a:endParaRPr lang="en-US" dirty="0"/>
          </a:p>
          <a:p>
            <a:r>
              <a:rPr lang="en-US" dirty="0"/>
              <a:t>5. Update Data: We then add that data back into the model – essentially telling the code the true result for that point.</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FE1D21A-ED85-B34E-847F-A451861F328C}" type="slidenum">
              <a:rPr lang="en-US" smtClean="0"/>
              <a:t>9</a:t>
            </a:fld>
            <a:endParaRPr lang="en-US"/>
          </a:p>
        </p:txBody>
      </p:sp>
    </p:spTree>
    <p:extLst>
      <p:ext uri="{BB962C8B-B14F-4D97-AF65-F5344CB8AC3E}">
        <p14:creationId xmlns:p14="http://schemas.microsoft.com/office/powerpoint/2010/main" val="1735331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5586B75A-687E-405C-8A0B-8D00578BA2C3}" type="datetimeFigureOut">
              <a:rPr lang="en-US" smtClean="0"/>
              <a:pPr/>
              <a:t>8/4/25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4FAB73BC-B049-4115-A692-8D63A059BFB8}"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3656188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54499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38672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18894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5586B75A-687E-405C-8A0B-8D00578BA2C3}" type="datetimeFigureOut">
              <a:rPr lang="en-US" smtClean="0"/>
              <a:pPr/>
              <a:t>8/4/25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4FAB73BC-B049-4115-A692-8D63A059BFB8}"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85760325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93428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4304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30879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8/4/25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214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5586B75A-687E-405C-8A0B-8D00578BA2C3}" type="datetimeFigureOut">
              <a:rPr lang="en-US" smtClean="0"/>
              <a:pPr/>
              <a:t>8/4/25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FAB73BC-B049-4115-A692-8D63A059BFB8}"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10890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5586B75A-687E-405C-8A0B-8D00578BA2C3}" type="datetimeFigureOut">
              <a:rPr lang="en-US" smtClean="0"/>
              <a:pPr/>
              <a:t>8/4/25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FAB73BC-B049-4115-A692-8D63A059BFB8}"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73945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586B75A-687E-405C-8A0B-8D00578BA2C3}" type="datetimeFigureOut">
              <a:rPr lang="en-US" smtClean="0"/>
              <a:pPr/>
              <a:t>8/4/25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4FAB73BC-B049-4115-A692-8D63A059BFB8}"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95477918"/>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BE17-EE52-A879-7183-FCECA4816FD1}"/>
              </a:ext>
            </a:extLst>
          </p:cNvPr>
          <p:cNvSpPr>
            <a:spLocks noGrp="1"/>
          </p:cNvSpPr>
          <p:nvPr>
            <p:ph type="ctrTitle"/>
          </p:nvPr>
        </p:nvSpPr>
        <p:spPr>
          <a:xfrm>
            <a:off x="2150239" y="1881485"/>
            <a:ext cx="7891002" cy="2098226"/>
          </a:xfrm>
        </p:spPr>
        <p:txBody>
          <a:bodyPr>
            <a:noAutofit/>
          </a:bodyPr>
          <a:lstStyle/>
          <a:p>
            <a:r>
              <a:rPr lang="en-US" sz="5400" dirty="0"/>
              <a:t>Deposition Rate Optimization; </a:t>
            </a:r>
            <a:br>
              <a:rPr lang="en-US" sz="5400" dirty="0"/>
            </a:br>
            <a:r>
              <a:rPr lang="en-US" sz="4000" dirty="0"/>
              <a:t>Thin-Film </a:t>
            </a:r>
          </a:p>
        </p:txBody>
      </p:sp>
      <p:sp>
        <p:nvSpPr>
          <p:cNvPr id="3" name="Subtitle 2">
            <a:extLst>
              <a:ext uri="{FF2B5EF4-FFF2-40B4-BE49-F238E27FC236}">
                <a16:creationId xmlns:a16="http://schemas.microsoft.com/office/drawing/2014/main" id="{ABD251A6-9604-7CBB-1850-4BF66BB071A6}"/>
              </a:ext>
            </a:extLst>
          </p:cNvPr>
          <p:cNvSpPr>
            <a:spLocks noGrp="1"/>
          </p:cNvSpPr>
          <p:nvPr>
            <p:ph type="subTitle" idx="1"/>
          </p:nvPr>
        </p:nvSpPr>
        <p:spPr>
          <a:xfrm>
            <a:off x="2679903" y="4118939"/>
            <a:ext cx="6831673" cy="1086237"/>
          </a:xfrm>
        </p:spPr>
        <p:txBody>
          <a:bodyPr>
            <a:normAutofit/>
          </a:bodyPr>
          <a:lstStyle/>
          <a:p>
            <a:r>
              <a:rPr lang="en-US" b="1" dirty="0">
                <a:solidFill>
                  <a:schemeClr val="accent2">
                    <a:lumMod val="75000"/>
                  </a:schemeClr>
                </a:solidFill>
              </a:rPr>
              <a:t>Technical Presentation for </a:t>
            </a:r>
            <a:r>
              <a:rPr lang="en-US" b="1" dirty="0" err="1">
                <a:solidFill>
                  <a:schemeClr val="accent2">
                    <a:lumMod val="75000"/>
                  </a:schemeClr>
                </a:solidFill>
              </a:rPr>
              <a:t>SensArray</a:t>
            </a:r>
            <a:r>
              <a:rPr lang="en-US" b="1" dirty="0">
                <a:solidFill>
                  <a:schemeClr val="accent2">
                    <a:lumMod val="75000"/>
                  </a:schemeClr>
                </a:solidFill>
              </a:rPr>
              <a:t> Division</a:t>
            </a:r>
          </a:p>
          <a:p>
            <a:r>
              <a:rPr lang="en-US" sz="1900" dirty="0"/>
              <a:t>Varad Lad | Mechanical Manufacturing Design Engineer</a:t>
            </a:r>
          </a:p>
        </p:txBody>
      </p:sp>
    </p:spTree>
    <p:extLst>
      <p:ext uri="{BB962C8B-B14F-4D97-AF65-F5344CB8AC3E}">
        <p14:creationId xmlns:p14="http://schemas.microsoft.com/office/powerpoint/2010/main" val="3098728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D94C-1311-9401-3807-A2B17617C5CF}"/>
              </a:ext>
            </a:extLst>
          </p:cNvPr>
          <p:cNvSpPr>
            <a:spLocks noGrp="1"/>
          </p:cNvSpPr>
          <p:nvPr>
            <p:ph type="title"/>
          </p:nvPr>
        </p:nvSpPr>
        <p:spPr>
          <a:xfrm>
            <a:off x="1321495" y="497909"/>
            <a:ext cx="5124066" cy="591856"/>
          </a:xfrm>
        </p:spPr>
        <p:txBody>
          <a:bodyPr>
            <a:normAutofit fontScale="90000"/>
          </a:bodyPr>
          <a:lstStyle/>
          <a:p>
            <a:r>
              <a:rPr lang="en-US" dirty="0"/>
              <a:t>Optimization Workflow</a:t>
            </a:r>
          </a:p>
        </p:txBody>
      </p:sp>
      <p:pic>
        <p:nvPicPr>
          <p:cNvPr id="5" name="Content Placeholder 4" descr="A diagram of a software algorithm&#10;&#10;AI-generated content may be incorrect.">
            <a:extLst>
              <a:ext uri="{FF2B5EF4-FFF2-40B4-BE49-F238E27FC236}">
                <a16:creationId xmlns:a16="http://schemas.microsoft.com/office/drawing/2014/main" id="{32990D7C-B41D-C0B1-1070-1D3BCA8B0C9F}"/>
              </a:ext>
            </a:extLst>
          </p:cNvPr>
          <p:cNvPicPr>
            <a:picLocks noGrp="1" noChangeAspect="1"/>
          </p:cNvPicPr>
          <p:nvPr>
            <p:ph idx="1"/>
          </p:nvPr>
        </p:nvPicPr>
        <p:blipFill>
          <a:blip r:embed="rId3"/>
          <a:stretch>
            <a:fillRect/>
          </a:stretch>
        </p:blipFill>
        <p:spPr>
          <a:xfrm>
            <a:off x="6614757" y="1506506"/>
            <a:ext cx="5372421" cy="4474926"/>
          </a:xfrm>
        </p:spPr>
      </p:pic>
      <p:pic>
        <p:nvPicPr>
          <p:cNvPr id="6" name="Picture 5">
            <a:extLst>
              <a:ext uri="{FF2B5EF4-FFF2-40B4-BE49-F238E27FC236}">
                <a16:creationId xmlns:a16="http://schemas.microsoft.com/office/drawing/2014/main" id="{DC189800-22BF-F845-D115-32AFFAE8933C}"/>
              </a:ext>
            </a:extLst>
          </p:cNvPr>
          <p:cNvPicPr>
            <a:picLocks noChangeAspect="1"/>
          </p:cNvPicPr>
          <p:nvPr/>
        </p:nvPicPr>
        <p:blipFill>
          <a:blip r:embed="rId4"/>
          <a:stretch>
            <a:fillRect/>
          </a:stretch>
        </p:blipFill>
        <p:spPr>
          <a:xfrm>
            <a:off x="728620" y="1790585"/>
            <a:ext cx="6102486" cy="3560909"/>
          </a:xfrm>
          <a:prstGeom prst="rect">
            <a:avLst/>
          </a:prstGeom>
        </p:spPr>
      </p:pic>
      <p:sp>
        <p:nvSpPr>
          <p:cNvPr id="7" name="TextBox 6">
            <a:extLst>
              <a:ext uri="{FF2B5EF4-FFF2-40B4-BE49-F238E27FC236}">
                <a16:creationId xmlns:a16="http://schemas.microsoft.com/office/drawing/2014/main" id="{74908E7E-585A-0B24-5C2E-B45CE738B453}"/>
              </a:ext>
            </a:extLst>
          </p:cNvPr>
          <p:cNvSpPr txBox="1"/>
          <p:nvPr/>
        </p:nvSpPr>
        <p:spPr>
          <a:xfrm>
            <a:off x="4952467" y="6052314"/>
            <a:ext cx="2986187" cy="307777"/>
          </a:xfrm>
          <a:prstGeom prst="rect">
            <a:avLst/>
          </a:prstGeom>
          <a:noFill/>
        </p:spPr>
        <p:txBody>
          <a:bodyPr wrap="square" rtlCol="0">
            <a:spAutoFit/>
          </a:bodyPr>
          <a:lstStyle/>
          <a:p>
            <a:r>
              <a:rPr lang="en-US" sz="1400" dirty="0"/>
              <a:t>(Sample structure/workflow)</a:t>
            </a:r>
          </a:p>
        </p:txBody>
      </p:sp>
    </p:spTree>
    <p:extLst>
      <p:ext uri="{BB962C8B-B14F-4D97-AF65-F5344CB8AC3E}">
        <p14:creationId xmlns:p14="http://schemas.microsoft.com/office/powerpoint/2010/main" val="1107989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ED15D-4872-C9CB-9E8B-2CA4C8CF5EB7}"/>
              </a:ext>
            </a:extLst>
          </p:cNvPr>
          <p:cNvSpPr>
            <a:spLocks noGrp="1"/>
          </p:cNvSpPr>
          <p:nvPr>
            <p:ph type="title"/>
          </p:nvPr>
        </p:nvSpPr>
        <p:spPr>
          <a:xfrm>
            <a:off x="1254760" y="551059"/>
            <a:ext cx="7747000" cy="749421"/>
          </a:xfrm>
        </p:spPr>
        <p:txBody>
          <a:bodyPr/>
          <a:lstStyle/>
          <a:p>
            <a:r>
              <a:rPr lang="en-US" dirty="0"/>
              <a:t>Results </a:t>
            </a:r>
          </a:p>
        </p:txBody>
      </p:sp>
      <p:pic>
        <p:nvPicPr>
          <p:cNvPr id="5" name="Content Placeholder 4" descr="A group of rectangular boxes with numbers&#10;&#10;AI-generated content may be incorrect.">
            <a:extLst>
              <a:ext uri="{FF2B5EF4-FFF2-40B4-BE49-F238E27FC236}">
                <a16:creationId xmlns:a16="http://schemas.microsoft.com/office/drawing/2014/main" id="{D4F1260B-68D0-6CC9-1801-B8BB6DC9E555}"/>
              </a:ext>
            </a:extLst>
          </p:cNvPr>
          <p:cNvPicPr>
            <a:picLocks noGrp="1" noChangeAspect="1"/>
          </p:cNvPicPr>
          <p:nvPr>
            <p:ph idx="1"/>
          </p:nvPr>
        </p:nvPicPr>
        <p:blipFill>
          <a:blip r:embed="rId3"/>
          <a:stretch>
            <a:fillRect/>
          </a:stretch>
        </p:blipFill>
        <p:spPr>
          <a:xfrm>
            <a:off x="3151129" y="1300480"/>
            <a:ext cx="6683788" cy="4732122"/>
          </a:xfrm>
        </p:spPr>
      </p:pic>
      <p:sp>
        <p:nvSpPr>
          <p:cNvPr id="7" name="Line Callout 2 (Border and Accent Bar) 6">
            <a:extLst>
              <a:ext uri="{FF2B5EF4-FFF2-40B4-BE49-F238E27FC236}">
                <a16:creationId xmlns:a16="http://schemas.microsoft.com/office/drawing/2014/main" id="{393D4181-E2B9-53AA-64E9-EF2CCB522CCF}"/>
              </a:ext>
            </a:extLst>
          </p:cNvPr>
          <p:cNvSpPr/>
          <p:nvPr/>
        </p:nvSpPr>
        <p:spPr>
          <a:xfrm flipH="1">
            <a:off x="1355978" y="1669090"/>
            <a:ext cx="1524000" cy="1470350"/>
          </a:xfrm>
          <a:prstGeom prst="accentBorderCallout2">
            <a:avLst>
              <a:gd name="adj1" fmla="val 18750"/>
              <a:gd name="adj2" fmla="val -8333"/>
              <a:gd name="adj3" fmla="val 18750"/>
              <a:gd name="adj4" fmla="val -16667"/>
              <a:gd name="adj5" fmla="val 33739"/>
              <a:gd name="adj6" fmla="val -163562"/>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dirty="0"/>
          </a:p>
        </p:txBody>
      </p:sp>
      <p:sp>
        <p:nvSpPr>
          <p:cNvPr id="8" name="Line Callout 2 (Border and Accent Bar) 7">
            <a:extLst>
              <a:ext uri="{FF2B5EF4-FFF2-40B4-BE49-F238E27FC236}">
                <a16:creationId xmlns:a16="http://schemas.microsoft.com/office/drawing/2014/main" id="{18C6D148-BF92-D6F1-EB0F-A85AE911841D}"/>
              </a:ext>
            </a:extLst>
          </p:cNvPr>
          <p:cNvSpPr/>
          <p:nvPr/>
        </p:nvSpPr>
        <p:spPr>
          <a:xfrm flipH="1">
            <a:off x="1448985" y="5195414"/>
            <a:ext cx="1524000" cy="1470350"/>
          </a:xfrm>
          <a:prstGeom prst="accentBorderCallout2">
            <a:avLst>
              <a:gd name="adj1" fmla="val 18750"/>
              <a:gd name="adj2" fmla="val -8333"/>
              <a:gd name="adj3" fmla="val 18750"/>
              <a:gd name="adj4" fmla="val -16667"/>
              <a:gd name="adj5" fmla="val -2884"/>
              <a:gd name="adj6" fmla="val -168228"/>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dirty="0"/>
          </a:p>
        </p:txBody>
      </p:sp>
      <p:sp>
        <p:nvSpPr>
          <p:cNvPr id="9" name="Line Callout 2 (Border and Accent Bar) 8">
            <a:extLst>
              <a:ext uri="{FF2B5EF4-FFF2-40B4-BE49-F238E27FC236}">
                <a16:creationId xmlns:a16="http://schemas.microsoft.com/office/drawing/2014/main" id="{FE1B0CF3-0936-FA12-B74A-AC33D4FBBB50}"/>
              </a:ext>
            </a:extLst>
          </p:cNvPr>
          <p:cNvSpPr/>
          <p:nvPr/>
        </p:nvSpPr>
        <p:spPr>
          <a:xfrm>
            <a:off x="10244413" y="1300480"/>
            <a:ext cx="1385654" cy="1361843"/>
          </a:xfrm>
          <a:prstGeom prst="accentBorderCallout2">
            <a:avLst>
              <a:gd name="adj1" fmla="val 18750"/>
              <a:gd name="adj2" fmla="val -8333"/>
              <a:gd name="adj3" fmla="val 18750"/>
              <a:gd name="adj4" fmla="val -16667"/>
              <a:gd name="adj5" fmla="val 111609"/>
              <a:gd name="adj6" fmla="val -81825"/>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0" name="Line Callout 2 (Border and Accent Bar) 9">
            <a:extLst>
              <a:ext uri="{FF2B5EF4-FFF2-40B4-BE49-F238E27FC236}">
                <a16:creationId xmlns:a16="http://schemas.microsoft.com/office/drawing/2014/main" id="{A4917C3C-BA44-6586-0EFF-AB9141D20DF8}"/>
              </a:ext>
            </a:extLst>
          </p:cNvPr>
          <p:cNvSpPr/>
          <p:nvPr/>
        </p:nvSpPr>
        <p:spPr>
          <a:xfrm>
            <a:off x="10249493" y="5195414"/>
            <a:ext cx="1385654" cy="1361843"/>
          </a:xfrm>
          <a:prstGeom prst="accentBorderCallout2">
            <a:avLst>
              <a:gd name="adj1" fmla="val 18750"/>
              <a:gd name="adj2" fmla="val -8333"/>
              <a:gd name="adj3" fmla="val 18750"/>
              <a:gd name="adj4" fmla="val -16667"/>
              <a:gd name="adj5" fmla="val -8505"/>
              <a:gd name="adj6" fmla="val -84758"/>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A96B2179-82B4-F978-3506-8377F302EE5F}"/>
              </a:ext>
            </a:extLst>
          </p:cNvPr>
          <p:cNvSpPr txBox="1"/>
          <p:nvPr/>
        </p:nvSpPr>
        <p:spPr>
          <a:xfrm>
            <a:off x="1355978" y="1927211"/>
            <a:ext cx="1524000" cy="954107"/>
          </a:xfrm>
          <a:prstGeom prst="rect">
            <a:avLst/>
          </a:prstGeom>
          <a:noFill/>
        </p:spPr>
        <p:txBody>
          <a:bodyPr wrap="square" rtlCol="0">
            <a:spAutoFit/>
          </a:bodyPr>
          <a:lstStyle/>
          <a:p>
            <a:pPr algn="ctr"/>
            <a:r>
              <a:rPr lang="en-US" sz="1400" dirty="0"/>
              <a:t>40% faster</a:t>
            </a:r>
          </a:p>
          <a:p>
            <a:pPr algn="ctr"/>
            <a:endParaRPr lang="en-US" sz="1400" dirty="0"/>
          </a:p>
          <a:p>
            <a:pPr algn="ctr"/>
            <a:r>
              <a:rPr lang="en-US" sz="1400" dirty="0"/>
              <a:t>Eg: 1 µm/hour to ~1.4 µm/hour </a:t>
            </a:r>
          </a:p>
        </p:txBody>
      </p:sp>
      <p:sp>
        <p:nvSpPr>
          <p:cNvPr id="15" name="TextBox 14">
            <a:extLst>
              <a:ext uri="{FF2B5EF4-FFF2-40B4-BE49-F238E27FC236}">
                <a16:creationId xmlns:a16="http://schemas.microsoft.com/office/drawing/2014/main" id="{80B2D434-A166-1062-8F6C-6B03D317F48A}"/>
              </a:ext>
            </a:extLst>
          </p:cNvPr>
          <p:cNvSpPr txBox="1"/>
          <p:nvPr/>
        </p:nvSpPr>
        <p:spPr>
          <a:xfrm>
            <a:off x="10175240" y="1450157"/>
            <a:ext cx="1524000" cy="1169551"/>
          </a:xfrm>
          <a:prstGeom prst="rect">
            <a:avLst/>
          </a:prstGeom>
          <a:noFill/>
        </p:spPr>
        <p:txBody>
          <a:bodyPr wrap="square" rtlCol="0">
            <a:spAutoFit/>
          </a:bodyPr>
          <a:lstStyle/>
          <a:p>
            <a:pPr algn="ctr"/>
            <a:r>
              <a:rPr lang="en-US" sz="1400" dirty="0"/>
              <a:t>Cut by ~25%</a:t>
            </a:r>
          </a:p>
          <a:p>
            <a:pPr algn="ctr"/>
            <a:endParaRPr lang="en-US" sz="1400" dirty="0"/>
          </a:p>
          <a:p>
            <a:pPr algn="ctr"/>
            <a:r>
              <a:rPr lang="en-US" sz="1400" dirty="0"/>
              <a:t>More consistent film thickness $ uniformity </a:t>
            </a:r>
          </a:p>
        </p:txBody>
      </p:sp>
      <p:sp>
        <p:nvSpPr>
          <p:cNvPr id="16" name="TextBox 15">
            <a:extLst>
              <a:ext uri="{FF2B5EF4-FFF2-40B4-BE49-F238E27FC236}">
                <a16:creationId xmlns:a16="http://schemas.microsoft.com/office/drawing/2014/main" id="{49894B4A-541B-EE9A-A729-31BA73457C1B}"/>
              </a:ext>
            </a:extLst>
          </p:cNvPr>
          <p:cNvSpPr txBox="1"/>
          <p:nvPr/>
        </p:nvSpPr>
        <p:spPr>
          <a:xfrm>
            <a:off x="10175240" y="5195414"/>
            <a:ext cx="1524000" cy="1384995"/>
          </a:xfrm>
          <a:prstGeom prst="rect">
            <a:avLst/>
          </a:prstGeom>
          <a:noFill/>
        </p:spPr>
        <p:txBody>
          <a:bodyPr wrap="square" rtlCol="0">
            <a:spAutoFit/>
          </a:bodyPr>
          <a:lstStyle/>
          <a:p>
            <a:pPr algn="ctr"/>
            <a:r>
              <a:rPr lang="en-US" sz="1400" dirty="0"/>
              <a:t>Projected ~15% reduction/pre-wafer cost due to shorter process time &amp; reduced waste </a:t>
            </a:r>
          </a:p>
        </p:txBody>
      </p:sp>
      <p:sp>
        <p:nvSpPr>
          <p:cNvPr id="17" name="TextBox 16">
            <a:extLst>
              <a:ext uri="{FF2B5EF4-FFF2-40B4-BE49-F238E27FC236}">
                <a16:creationId xmlns:a16="http://schemas.microsoft.com/office/drawing/2014/main" id="{0FB6A3AF-6FDA-FA2C-44B2-D2B3A0CD5389}"/>
              </a:ext>
            </a:extLst>
          </p:cNvPr>
          <p:cNvSpPr txBox="1"/>
          <p:nvPr/>
        </p:nvSpPr>
        <p:spPr>
          <a:xfrm>
            <a:off x="1448985" y="5291559"/>
            <a:ext cx="1524000" cy="1169551"/>
          </a:xfrm>
          <a:prstGeom prst="rect">
            <a:avLst/>
          </a:prstGeom>
          <a:noFill/>
        </p:spPr>
        <p:txBody>
          <a:bodyPr wrap="square" rtlCol="0">
            <a:spAutoFit/>
          </a:bodyPr>
          <a:lstStyle/>
          <a:p>
            <a:pPr algn="ctr"/>
            <a:r>
              <a:rPr lang="en-US" sz="1400" dirty="0"/>
              <a:t>Reduced to ~20%</a:t>
            </a:r>
          </a:p>
          <a:p>
            <a:pPr algn="ctr"/>
            <a:endParaRPr lang="en-US" sz="1400" dirty="0"/>
          </a:p>
          <a:p>
            <a:pPr algn="ctr"/>
            <a:r>
              <a:rPr lang="en-US" sz="1400" dirty="0"/>
              <a:t>Higher yield, maintained high film quality </a:t>
            </a:r>
          </a:p>
        </p:txBody>
      </p:sp>
    </p:spTree>
    <p:extLst>
      <p:ext uri="{BB962C8B-B14F-4D97-AF65-F5344CB8AC3E}">
        <p14:creationId xmlns:p14="http://schemas.microsoft.com/office/powerpoint/2010/main" val="1533612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E85C5-DA1A-4ED5-65A3-78542DF902BE}"/>
              </a:ext>
            </a:extLst>
          </p:cNvPr>
          <p:cNvSpPr>
            <a:spLocks noGrp="1"/>
          </p:cNvSpPr>
          <p:nvPr>
            <p:ph type="title"/>
          </p:nvPr>
        </p:nvSpPr>
        <p:spPr/>
        <p:txBody>
          <a:bodyPr/>
          <a:lstStyle/>
          <a:p>
            <a:r>
              <a:rPr lang="en-US" dirty="0"/>
              <a:t>Metrology &amp; Validation </a:t>
            </a:r>
          </a:p>
        </p:txBody>
      </p:sp>
      <p:sp>
        <p:nvSpPr>
          <p:cNvPr id="3" name="Content Placeholder 2">
            <a:extLst>
              <a:ext uri="{FF2B5EF4-FFF2-40B4-BE49-F238E27FC236}">
                <a16:creationId xmlns:a16="http://schemas.microsoft.com/office/drawing/2014/main" id="{E76A4931-D4D7-035B-17D3-C45FB4DEF4EC}"/>
              </a:ext>
            </a:extLst>
          </p:cNvPr>
          <p:cNvSpPr>
            <a:spLocks noGrp="1"/>
          </p:cNvSpPr>
          <p:nvPr>
            <p:ph idx="1"/>
          </p:nvPr>
        </p:nvSpPr>
        <p:spPr>
          <a:xfrm>
            <a:off x="1219200" y="2389019"/>
            <a:ext cx="5740400" cy="3306781"/>
          </a:xfrm>
        </p:spPr>
        <p:txBody>
          <a:bodyPr>
            <a:normAutofit/>
          </a:bodyPr>
          <a:lstStyle/>
          <a:p>
            <a:pPr>
              <a:spcAft>
                <a:spcPts val="600"/>
              </a:spcAft>
              <a:defRPr sz="1800">
                <a:solidFill>
                  <a:srgbClr val="333333"/>
                </a:solidFill>
              </a:defRPr>
            </a:pPr>
            <a:r>
              <a:rPr lang="en-US" dirty="0"/>
              <a:t>Thickness &amp; uniformity measurement: </a:t>
            </a:r>
          </a:p>
          <a:p>
            <a:pPr lvl="1">
              <a:spcAft>
                <a:spcPts val="600"/>
              </a:spcAft>
              <a:defRPr sz="1800">
                <a:solidFill>
                  <a:srgbClr val="333333"/>
                </a:solidFill>
              </a:defRPr>
            </a:pPr>
            <a:r>
              <a:rPr lang="en-US" dirty="0"/>
              <a:t>Used precision optical metrology tools for UV-Vis-Spectroscopy</a:t>
            </a:r>
          </a:p>
          <a:p>
            <a:pPr>
              <a:spcAft>
                <a:spcPts val="600"/>
              </a:spcAft>
              <a:defRPr sz="1800">
                <a:solidFill>
                  <a:srgbClr val="333333"/>
                </a:solidFill>
              </a:defRPr>
            </a:pPr>
            <a:r>
              <a:rPr lang="en-US" dirty="0"/>
              <a:t>Microscopy &amp; structural defect checks: </a:t>
            </a:r>
          </a:p>
          <a:p>
            <a:pPr lvl="1">
              <a:spcAft>
                <a:spcPts val="600"/>
              </a:spcAft>
              <a:defRPr sz="1800">
                <a:solidFill>
                  <a:srgbClr val="333333"/>
                </a:solidFill>
              </a:defRPr>
            </a:pPr>
            <a:r>
              <a:rPr lang="en-US" dirty="0"/>
              <a:t>SEM (Scanning Electron Microscopy), TEM </a:t>
            </a:r>
          </a:p>
          <a:p>
            <a:pPr lvl="1">
              <a:spcAft>
                <a:spcPts val="600"/>
              </a:spcAft>
              <a:defRPr sz="1800">
                <a:solidFill>
                  <a:srgbClr val="333333"/>
                </a:solidFill>
              </a:defRPr>
            </a:pPr>
            <a:r>
              <a:rPr lang="en-US" dirty="0"/>
              <a:t>XRD (X-ray Diffraction) on samples to check film morphology and crystal structure</a:t>
            </a:r>
          </a:p>
          <a:p>
            <a:endParaRPr lang="en-US" dirty="0"/>
          </a:p>
        </p:txBody>
      </p:sp>
      <p:pic>
        <p:nvPicPr>
          <p:cNvPr id="5" name="Picture 4" descr="A diagram of a hexagon&#10;&#10;AI-generated content may be incorrect.">
            <a:extLst>
              <a:ext uri="{FF2B5EF4-FFF2-40B4-BE49-F238E27FC236}">
                <a16:creationId xmlns:a16="http://schemas.microsoft.com/office/drawing/2014/main" id="{C0BBBF4F-264A-4B7F-6CF2-F5F471651296}"/>
              </a:ext>
            </a:extLst>
          </p:cNvPr>
          <p:cNvPicPr>
            <a:picLocks noChangeAspect="1"/>
          </p:cNvPicPr>
          <p:nvPr/>
        </p:nvPicPr>
        <p:blipFill>
          <a:blip r:embed="rId3"/>
          <a:stretch>
            <a:fillRect/>
          </a:stretch>
        </p:blipFill>
        <p:spPr>
          <a:xfrm>
            <a:off x="6959600" y="1635760"/>
            <a:ext cx="5157778" cy="4277360"/>
          </a:xfrm>
          <a:prstGeom prst="rect">
            <a:avLst/>
          </a:prstGeom>
        </p:spPr>
      </p:pic>
    </p:spTree>
    <p:extLst>
      <p:ext uri="{BB962C8B-B14F-4D97-AF65-F5344CB8AC3E}">
        <p14:creationId xmlns:p14="http://schemas.microsoft.com/office/powerpoint/2010/main" val="2551512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D6E5EA-3DA2-585A-FFD1-689EA419B1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578FBB-D8BF-FA78-C284-0BACEC05E411}"/>
              </a:ext>
            </a:extLst>
          </p:cNvPr>
          <p:cNvSpPr>
            <a:spLocks noGrp="1"/>
          </p:cNvSpPr>
          <p:nvPr>
            <p:ph type="ctrTitle"/>
          </p:nvPr>
        </p:nvSpPr>
        <p:spPr>
          <a:xfrm>
            <a:off x="524399" y="3084030"/>
            <a:ext cx="11142680" cy="689939"/>
          </a:xfrm>
        </p:spPr>
        <p:txBody>
          <a:bodyPr>
            <a:noAutofit/>
          </a:bodyPr>
          <a:lstStyle/>
          <a:p>
            <a:r>
              <a:rPr lang="en-US" sz="3600" dirty="0"/>
              <a:t>Deposition Rate Optimization; Thin-Film </a:t>
            </a:r>
          </a:p>
        </p:txBody>
      </p:sp>
      <p:sp>
        <p:nvSpPr>
          <p:cNvPr id="3" name="Subtitle 2">
            <a:extLst>
              <a:ext uri="{FF2B5EF4-FFF2-40B4-BE49-F238E27FC236}">
                <a16:creationId xmlns:a16="http://schemas.microsoft.com/office/drawing/2014/main" id="{C5F5ECB8-DF3D-3525-A816-EE4D66FA1852}"/>
              </a:ext>
            </a:extLst>
          </p:cNvPr>
          <p:cNvSpPr>
            <a:spLocks noGrp="1"/>
          </p:cNvSpPr>
          <p:nvPr>
            <p:ph type="subTitle" idx="1"/>
          </p:nvPr>
        </p:nvSpPr>
        <p:spPr>
          <a:xfrm>
            <a:off x="2679902" y="3773969"/>
            <a:ext cx="6831673" cy="1086237"/>
          </a:xfrm>
        </p:spPr>
        <p:txBody>
          <a:bodyPr>
            <a:normAutofit/>
          </a:bodyPr>
          <a:lstStyle/>
          <a:p>
            <a:r>
              <a:rPr lang="en-US" b="1" dirty="0">
                <a:solidFill>
                  <a:schemeClr val="accent2">
                    <a:lumMod val="75000"/>
                  </a:schemeClr>
                </a:solidFill>
              </a:rPr>
              <a:t>Technical Presentation for </a:t>
            </a:r>
            <a:r>
              <a:rPr lang="en-US" b="1" dirty="0" err="1">
                <a:solidFill>
                  <a:schemeClr val="accent2">
                    <a:lumMod val="75000"/>
                  </a:schemeClr>
                </a:solidFill>
              </a:rPr>
              <a:t>SensArray</a:t>
            </a:r>
            <a:r>
              <a:rPr lang="en-US" b="1" dirty="0">
                <a:solidFill>
                  <a:schemeClr val="accent2">
                    <a:lumMod val="75000"/>
                  </a:schemeClr>
                </a:solidFill>
              </a:rPr>
              <a:t> Division</a:t>
            </a:r>
          </a:p>
          <a:p>
            <a:r>
              <a:rPr lang="en-US" sz="1900" dirty="0"/>
              <a:t>Varad Lad | Mechanical Manufacturing Design Engineer</a:t>
            </a:r>
          </a:p>
        </p:txBody>
      </p:sp>
      <p:sp>
        <p:nvSpPr>
          <p:cNvPr id="4" name="Title 1">
            <a:extLst>
              <a:ext uri="{FF2B5EF4-FFF2-40B4-BE49-F238E27FC236}">
                <a16:creationId xmlns:a16="http://schemas.microsoft.com/office/drawing/2014/main" id="{19879645-0AED-3D98-D9E5-85007E7C5EDF}"/>
              </a:ext>
            </a:extLst>
          </p:cNvPr>
          <p:cNvSpPr txBox="1">
            <a:spLocks/>
          </p:cNvSpPr>
          <p:nvPr/>
        </p:nvSpPr>
        <p:spPr>
          <a:xfrm>
            <a:off x="3703710" y="2052236"/>
            <a:ext cx="4784580" cy="888344"/>
          </a:xfrm>
          <a:prstGeom prst="rect">
            <a:avLst/>
          </a:prstGeom>
        </p:spPr>
        <p:txBody>
          <a:bodyPr vert="horz" lIns="91440" tIns="45720" rIns="91440" bIns="45720" rtlCol="0" anchor="b">
            <a:no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r>
              <a:rPr lang="en-US" sz="5400" b="1" dirty="0"/>
              <a:t>Thank you</a:t>
            </a:r>
          </a:p>
        </p:txBody>
      </p:sp>
    </p:spTree>
    <p:extLst>
      <p:ext uri="{BB962C8B-B14F-4D97-AF65-F5344CB8AC3E}">
        <p14:creationId xmlns:p14="http://schemas.microsoft.com/office/powerpoint/2010/main" val="2566394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DDCA6F-CC15-F95E-7DBB-B2DA56D86C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E03D79-20B9-D575-46E1-E9E67F5B7E23}"/>
              </a:ext>
            </a:extLst>
          </p:cNvPr>
          <p:cNvSpPr>
            <a:spLocks noGrp="1"/>
          </p:cNvSpPr>
          <p:nvPr>
            <p:ph type="title"/>
          </p:nvPr>
        </p:nvSpPr>
        <p:spPr>
          <a:xfrm>
            <a:off x="1295400" y="348870"/>
            <a:ext cx="9601200" cy="1485900"/>
          </a:xfrm>
        </p:spPr>
        <p:txBody>
          <a:bodyPr/>
          <a:lstStyle/>
          <a:p>
            <a:r>
              <a:rPr lang="en-US" dirty="0"/>
              <a:t>Experience </a:t>
            </a:r>
            <a:r>
              <a:rPr lang="en-US" dirty="0" err="1"/>
              <a:t>SnapShot</a:t>
            </a:r>
            <a:r>
              <a:rPr lang="en-US" dirty="0"/>
              <a:t> </a:t>
            </a:r>
          </a:p>
        </p:txBody>
      </p:sp>
      <p:pic>
        <p:nvPicPr>
          <p:cNvPr id="8" name="Picture 7">
            <a:extLst>
              <a:ext uri="{FF2B5EF4-FFF2-40B4-BE49-F238E27FC236}">
                <a16:creationId xmlns:a16="http://schemas.microsoft.com/office/drawing/2014/main" id="{8EA0E5B8-3AB1-7A9B-A326-3CEE3CE8E0F7}"/>
              </a:ext>
            </a:extLst>
          </p:cNvPr>
          <p:cNvPicPr>
            <a:picLocks noChangeAspect="1"/>
          </p:cNvPicPr>
          <p:nvPr/>
        </p:nvPicPr>
        <p:blipFill>
          <a:blip r:embed="rId3"/>
          <a:srcRect t="18108" b="26309"/>
          <a:stretch>
            <a:fillRect/>
          </a:stretch>
        </p:blipFill>
        <p:spPr>
          <a:xfrm>
            <a:off x="711610" y="1238534"/>
            <a:ext cx="11285457" cy="4916606"/>
          </a:xfrm>
          <a:prstGeom prst="rect">
            <a:avLst/>
          </a:prstGeom>
        </p:spPr>
      </p:pic>
    </p:spTree>
    <p:extLst>
      <p:ext uri="{BB962C8B-B14F-4D97-AF65-F5344CB8AC3E}">
        <p14:creationId xmlns:p14="http://schemas.microsoft.com/office/powerpoint/2010/main" val="2148248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CC5CF-9F02-6196-1AA1-E8AD06BCAA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DA7138-69F9-5BE9-58C0-61C41A8BF850}"/>
              </a:ext>
            </a:extLst>
          </p:cNvPr>
          <p:cNvSpPr>
            <a:spLocks noGrp="1"/>
          </p:cNvSpPr>
          <p:nvPr>
            <p:ph type="title"/>
          </p:nvPr>
        </p:nvSpPr>
        <p:spPr>
          <a:xfrm>
            <a:off x="1059407" y="492922"/>
            <a:ext cx="10424160" cy="817880"/>
          </a:xfrm>
        </p:spPr>
        <p:txBody>
          <a:bodyPr/>
          <a:lstStyle/>
          <a:p>
            <a:r>
              <a:rPr lang="en-US" dirty="0"/>
              <a:t>Project Timeline &amp; Management </a:t>
            </a:r>
          </a:p>
        </p:txBody>
      </p:sp>
      <p:pic>
        <p:nvPicPr>
          <p:cNvPr id="4" name="Picture 3">
            <a:extLst>
              <a:ext uri="{FF2B5EF4-FFF2-40B4-BE49-F238E27FC236}">
                <a16:creationId xmlns:a16="http://schemas.microsoft.com/office/drawing/2014/main" id="{C3BC6DFD-C5DC-C839-5D56-07B77656DAAA}"/>
              </a:ext>
            </a:extLst>
          </p:cNvPr>
          <p:cNvPicPr>
            <a:picLocks noChangeAspect="1"/>
          </p:cNvPicPr>
          <p:nvPr/>
        </p:nvPicPr>
        <p:blipFill>
          <a:blip r:embed="rId3"/>
          <a:stretch>
            <a:fillRect/>
          </a:stretch>
        </p:blipFill>
        <p:spPr>
          <a:xfrm>
            <a:off x="1059407" y="1310802"/>
            <a:ext cx="10665233" cy="5268368"/>
          </a:xfrm>
          <a:prstGeom prst="rect">
            <a:avLst/>
          </a:prstGeom>
        </p:spPr>
      </p:pic>
    </p:spTree>
    <p:extLst>
      <p:ext uri="{BB962C8B-B14F-4D97-AF65-F5344CB8AC3E}">
        <p14:creationId xmlns:p14="http://schemas.microsoft.com/office/powerpoint/2010/main" val="488188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AF4D7-1296-9FA0-04E8-39EE6F5DD8EE}"/>
              </a:ext>
            </a:extLst>
          </p:cNvPr>
          <p:cNvSpPr>
            <a:spLocks noGrp="1"/>
          </p:cNvSpPr>
          <p:nvPr>
            <p:ph type="title"/>
          </p:nvPr>
        </p:nvSpPr>
        <p:spPr>
          <a:xfrm>
            <a:off x="908753" y="636378"/>
            <a:ext cx="9601200" cy="1485900"/>
          </a:xfrm>
        </p:spPr>
        <p:txBody>
          <a:bodyPr/>
          <a:lstStyle/>
          <a:p>
            <a:r>
              <a:rPr lang="en-US" dirty="0"/>
              <a:t>Introduction &amp; Background </a:t>
            </a:r>
          </a:p>
        </p:txBody>
      </p:sp>
      <p:sp>
        <p:nvSpPr>
          <p:cNvPr id="3" name="Content Placeholder 2">
            <a:extLst>
              <a:ext uri="{FF2B5EF4-FFF2-40B4-BE49-F238E27FC236}">
                <a16:creationId xmlns:a16="http://schemas.microsoft.com/office/drawing/2014/main" id="{5604C980-A1DF-CC81-B8EE-94F5B1896821}"/>
              </a:ext>
            </a:extLst>
          </p:cNvPr>
          <p:cNvSpPr>
            <a:spLocks noGrp="1"/>
          </p:cNvSpPr>
          <p:nvPr>
            <p:ph idx="1"/>
          </p:nvPr>
        </p:nvSpPr>
        <p:spPr>
          <a:xfrm>
            <a:off x="894283" y="1718425"/>
            <a:ext cx="6579702" cy="4981074"/>
          </a:xfrm>
        </p:spPr>
        <p:txBody>
          <a:bodyPr/>
          <a:lstStyle/>
          <a:p>
            <a:pPr algn="just"/>
            <a:r>
              <a:rPr lang="en-US" dirty="0"/>
              <a:t>Varad Lad, MS in Mechanical Engineer at Arizona State University </a:t>
            </a:r>
          </a:p>
          <a:p>
            <a:pPr algn="just"/>
            <a:r>
              <a:rPr lang="en-US" dirty="0"/>
              <a:t>5 years across Mechanical &amp; Semiconductor field</a:t>
            </a:r>
          </a:p>
          <a:p>
            <a:pPr algn="just"/>
            <a:r>
              <a:rPr lang="en-US" dirty="0"/>
              <a:t>Previously at TSMC, NASA, Rayn Innovation, </a:t>
            </a:r>
            <a:r>
              <a:rPr lang="en-US" dirty="0" err="1"/>
              <a:t>Marketech</a:t>
            </a:r>
            <a:r>
              <a:rPr lang="en-US" dirty="0"/>
              <a:t> International (Taiwan Team), Chemtech Systems </a:t>
            </a:r>
            <a:r>
              <a:rPr lang="en-US" dirty="0" err="1"/>
              <a:t>etc</a:t>
            </a:r>
            <a:r>
              <a:rPr lang="en-US" dirty="0"/>
              <a:t> </a:t>
            </a:r>
          </a:p>
          <a:p>
            <a:pPr algn="just"/>
            <a:r>
              <a:rPr lang="en-US" dirty="0"/>
              <a:t>Achievements: </a:t>
            </a:r>
          </a:p>
          <a:p>
            <a:pPr lvl="1" algn="just"/>
            <a:r>
              <a:rPr lang="en-US" sz="1600" dirty="0"/>
              <a:t>ASU </a:t>
            </a:r>
            <a:r>
              <a:rPr lang="en-US" sz="1600" dirty="0" err="1"/>
              <a:t>SunAward</a:t>
            </a:r>
            <a:r>
              <a:rPr lang="en-US" sz="1600" dirty="0"/>
              <a:t> of Excellence</a:t>
            </a:r>
          </a:p>
          <a:p>
            <a:pPr lvl="1" algn="just"/>
            <a:r>
              <a:rPr lang="en-US" sz="1600" dirty="0"/>
              <a:t>Spokesperson for Material Research Seminar in Seattle </a:t>
            </a:r>
          </a:p>
          <a:p>
            <a:pPr lvl="1" algn="just"/>
            <a:r>
              <a:rPr lang="en-US" sz="1600" dirty="0"/>
              <a:t>TSMC President of employee collaboration club</a:t>
            </a:r>
          </a:p>
          <a:p>
            <a:pPr lvl="1" algn="just"/>
            <a:r>
              <a:rPr lang="en-US" sz="1600" dirty="0"/>
              <a:t>International university + K12 educator for semiconductor tech </a:t>
            </a:r>
          </a:p>
          <a:p>
            <a:pPr lvl="1" algn="just"/>
            <a:r>
              <a:rPr lang="en-US" sz="1600" dirty="0"/>
              <a:t>Research writer for ”Space For Humans” &amp; NASA Intern</a:t>
            </a:r>
          </a:p>
          <a:p>
            <a:pPr lvl="1" algn="just"/>
            <a:r>
              <a:rPr lang="en-US" sz="1600" dirty="0"/>
              <a:t>Supported ASU’s FSAE team</a:t>
            </a:r>
          </a:p>
          <a:p>
            <a:pPr algn="just"/>
            <a:endParaRPr lang="en-US" dirty="0"/>
          </a:p>
        </p:txBody>
      </p:sp>
      <p:pic>
        <p:nvPicPr>
          <p:cNvPr id="16" name="Picture 15" descr="A person standing next to a race car&#10;&#10;AI-generated content may be incorrect.">
            <a:extLst>
              <a:ext uri="{FF2B5EF4-FFF2-40B4-BE49-F238E27FC236}">
                <a16:creationId xmlns:a16="http://schemas.microsoft.com/office/drawing/2014/main" id="{D5D1B681-A54A-E3A5-89F3-4ED2515437ED}"/>
              </a:ext>
            </a:extLst>
          </p:cNvPr>
          <p:cNvPicPr>
            <a:picLocks noChangeAspect="1"/>
          </p:cNvPicPr>
          <p:nvPr/>
        </p:nvPicPr>
        <p:blipFill>
          <a:blip r:embed="rId3"/>
          <a:stretch>
            <a:fillRect/>
          </a:stretch>
        </p:blipFill>
        <p:spPr>
          <a:xfrm>
            <a:off x="10193412" y="2911073"/>
            <a:ext cx="1543689" cy="2057448"/>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5" name="Picture 4" descr="A person in a graduation gown and cap&#10;&#10;AI-generated content may be incorrect.">
            <a:extLst>
              <a:ext uri="{FF2B5EF4-FFF2-40B4-BE49-F238E27FC236}">
                <a16:creationId xmlns:a16="http://schemas.microsoft.com/office/drawing/2014/main" id="{18022C58-76D6-85B9-9392-094106FE8F51}"/>
              </a:ext>
            </a:extLst>
          </p:cNvPr>
          <p:cNvPicPr>
            <a:picLocks noChangeAspect="1"/>
          </p:cNvPicPr>
          <p:nvPr/>
        </p:nvPicPr>
        <p:blipFill>
          <a:blip r:embed="rId4"/>
          <a:srcRect l="16178" t="13224" r="9267" b="1879"/>
          <a:stretch>
            <a:fillRect/>
          </a:stretch>
        </p:blipFill>
        <p:spPr>
          <a:xfrm>
            <a:off x="8007867" y="1525497"/>
            <a:ext cx="2112911" cy="3210226"/>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22" name="Picture 21" descr="A poster of a company's engineering company&#10;&#10;AI-generated content may be incorrect.">
            <a:extLst>
              <a:ext uri="{FF2B5EF4-FFF2-40B4-BE49-F238E27FC236}">
                <a16:creationId xmlns:a16="http://schemas.microsoft.com/office/drawing/2014/main" id="{F51995C8-2241-8B69-0642-3E64B65E37A1}"/>
              </a:ext>
            </a:extLst>
          </p:cNvPr>
          <p:cNvPicPr>
            <a:picLocks noChangeAspect="1"/>
          </p:cNvPicPr>
          <p:nvPr/>
        </p:nvPicPr>
        <p:blipFill>
          <a:blip r:embed="rId5"/>
          <a:stretch>
            <a:fillRect/>
          </a:stretch>
        </p:blipFill>
        <p:spPr>
          <a:xfrm>
            <a:off x="10193412" y="215472"/>
            <a:ext cx="1676762" cy="1676762"/>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14" name="Picture 13" descr="A person standing in front of a wall with a sign&#10;&#10;AI-generated content may be incorrect.">
            <a:extLst>
              <a:ext uri="{FF2B5EF4-FFF2-40B4-BE49-F238E27FC236}">
                <a16:creationId xmlns:a16="http://schemas.microsoft.com/office/drawing/2014/main" id="{0C0BAF1D-B3BD-BE97-FF34-269DE4F091F5}"/>
              </a:ext>
            </a:extLst>
          </p:cNvPr>
          <p:cNvPicPr>
            <a:picLocks noChangeAspect="1"/>
          </p:cNvPicPr>
          <p:nvPr/>
        </p:nvPicPr>
        <p:blipFill>
          <a:blip r:embed="rId6"/>
          <a:stretch>
            <a:fillRect/>
          </a:stretch>
        </p:blipFill>
        <p:spPr>
          <a:xfrm>
            <a:off x="10268050" y="1781096"/>
            <a:ext cx="1773606" cy="1330205"/>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20" name="Picture 19" descr="A person on a stage with a microphone&#10;&#10;AI-generated content may be incorrect.">
            <a:extLst>
              <a:ext uri="{FF2B5EF4-FFF2-40B4-BE49-F238E27FC236}">
                <a16:creationId xmlns:a16="http://schemas.microsoft.com/office/drawing/2014/main" id="{0B3B27A5-2662-53C2-E20E-176749B710A3}"/>
              </a:ext>
            </a:extLst>
          </p:cNvPr>
          <p:cNvPicPr>
            <a:picLocks noChangeAspect="1"/>
          </p:cNvPicPr>
          <p:nvPr/>
        </p:nvPicPr>
        <p:blipFill>
          <a:blip r:embed="rId7"/>
          <a:stretch>
            <a:fillRect/>
          </a:stretch>
        </p:blipFill>
        <p:spPr>
          <a:xfrm>
            <a:off x="8431731" y="4783257"/>
            <a:ext cx="3305370" cy="1859271"/>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18" name="Picture 17" descr="A person standing in front of a white robot&#10;&#10;AI-generated content may be incorrect.">
            <a:extLst>
              <a:ext uri="{FF2B5EF4-FFF2-40B4-BE49-F238E27FC236}">
                <a16:creationId xmlns:a16="http://schemas.microsoft.com/office/drawing/2014/main" id="{4FCB2464-08EB-8386-E236-BD2F6582B0D4}"/>
              </a:ext>
            </a:extLst>
          </p:cNvPr>
          <p:cNvPicPr>
            <a:picLocks noChangeAspect="1"/>
          </p:cNvPicPr>
          <p:nvPr/>
        </p:nvPicPr>
        <p:blipFill>
          <a:blip r:embed="rId8"/>
          <a:stretch>
            <a:fillRect/>
          </a:stretch>
        </p:blipFill>
        <p:spPr>
          <a:xfrm>
            <a:off x="8734298" y="289719"/>
            <a:ext cx="1496433" cy="1996145"/>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58578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D798E9B-EE9E-6B4E-DFDE-0AD20592ABB1}"/>
              </a:ext>
            </a:extLst>
          </p:cNvPr>
          <p:cNvSpPr>
            <a:spLocks noGrp="1"/>
          </p:cNvSpPr>
          <p:nvPr>
            <p:ph type="title"/>
          </p:nvPr>
        </p:nvSpPr>
        <p:spPr>
          <a:xfrm>
            <a:off x="1371599" y="685800"/>
            <a:ext cx="11116849" cy="748364"/>
          </a:xfrm>
        </p:spPr>
        <p:txBody>
          <a:bodyPr>
            <a:normAutofit fontScale="90000"/>
          </a:bodyPr>
          <a:lstStyle/>
          <a:p>
            <a:r>
              <a:rPr lang="en-US" sz="4000" dirty="0"/>
              <a:t>Deposition Rate Optimization for Thin-Film Material</a:t>
            </a:r>
            <a:br>
              <a:rPr lang="en-US" dirty="0"/>
            </a:br>
            <a:r>
              <a:rPr lang="en-US" sz="2200" dirty="0"/>
              <a:t>@Rayn Innovation &amp; ASU |  R&amp;D Division</a:t>
            </a:r>
          </a:p>
        </p:txBody>
      </p:sp>
      <p:sp>
        <p:nvSpPr>
          <p:cNvPr id="7" name="Content Placeholder 2">
            <a:extLst>
              <a:ext uri="{FF2B5EF4-FFF2-40B4-BE49-F238E27FC236}">
                <a16:creationId xmlns:a16="http://schemas.microsoft.com/office/drawing/2014/main" id="{F73F02D4-8D14-0C06-BD59-A463A5D40440}"/>
              </a:ext>
            </a:extLst>
          </p:cNvPr>
          <p:cNvSpPr>
            <a:spLocks noGrp="1"/>
          </p:cNvSpPr>
          <p:nvPr>
            <p:ph idx="1"/>
          </p:nvPr>
        </p:nvSpPr>
        <p:spPr>
          <a:xfrm>
            <a:off x="1050323" y="1870802"/>
            <a:ext cx="7549979" cy="4448336"/>
          </a:xfrm>
        </p:spPr>
        <p:txBody>
          <a:bodyPr>
            <a:normAutofit fontScale="92500" lnSpcReduction="10000"/>
          </a:bodyPr>
          <a:lstStyle/>
          <a:p>
            <a:pPr>
              <a:spcAft>
                <a:spcPts val="600"/>
              </a:spcAft>
              <a:defRPr sz="1800">
                <a:solidFill>
                  <a:srgbClr val="333333"/>
                </a:solidFill>
              </a:defRPr>
            </a:pPr>
            <a:r>
              <a:rPr lang="en-US" b="1" dirty="0"/>
              <a:t>Project Scope:</a:t>
            </a:r>
            <a:r>
              <a:rPr lang="en-US" dirty="0"/>
              <a:t> </a:t>
            </a:r>
          </a:p>
          <a:p>
            <a:pPr lvl="1">
              <a:spcAft>
                <a:spcPts val="600"/>
              </a:spcAft>
              <a:defRPr sz="1800">
                <a:solidFill>
                  <a:srgbClr val="333333"/>
                </a:solidFill>
              </a:defRPr>
            </a:pPr>
            <a:r>
              <a:rPr lang="en-US" dirty="0"/>
              <a:t>Semiconductor manufacturing relies on high-performance thin-film deposition processes</a:t>
            </a:r>
          </a:p>
          <a:p>
            <a:pPr lvl="1">
              <a:spcAft>
                <a:spcPts val="600"/>
              </a:spcAft>
              <a:defRPr sz="1800">
                <a:solidFill>
                  <a:srgbClr val="333333"/>
                </a:solidFill>
              </a:defRPr>
            </a:pPr>
            <a:r>
              <a:rPr lang="en-US" dirty="0"/>
              <a:t>Deposition rate – the speed of film growth – is critical for factory throughput and cost efficiency</a:t>
            </a:r>
          </a:p>
          <a:p>
            <a:pPr lvl="1">
              <a:spcAft>
                <a:spcPts val="600"/>
              </a:spcAft>
              <a:defRPr sz="1800">
                <a:solidFill>
                  <a:srgbClr val="333333"/>
                </a:solidFill>
              </a:defRPr>
            </a:pPr>
            <a:r>
              <a:rPr lang="en-US" dirty="0"/>
              <a:t>This project focused on optimizing the deposition rate for semiconductor materials without compromising film quality</a:t>
            </a:r>
          </a:p>
          <a:p>
            <a:pPr marL="0" indent="0">
              <a:buNone/>
            </a:pPr>
            <a:endParaRPr lang="en-US" dirty="0"/>
          </a:p>
          <a:p>
            <a:r>
              <a:rPr lang="en-US" b="1" dirty="0"/>
              <a:t>Approach:</a:t>
            </a:r>
          </a:p>
          <a:p>
            <a:pPr lvl="1">
              <a:spcAft>
                <a:spcPts val="600"/>
              </a:spcAft>
              <a:defRPr sz="1800">
                <a:solidFill>
                  <a:srgbClr val="333333"/>
                </a:solidFill>
              </a:defRPr>
            </a:pPr>
            <a:r>
              <a:rPr lang="en-US" dirty="0"/>
              <a:t>Combines a structured engineering design approach with advanced data-driven optimization (Design Of Experiments DOE and Bayesian methods)</a:t>
            </a:r>
          </a:p>
          <a:p>
            <a:pPr lvl="1">
              <a:spcAft>
                <a:spcPts val="600"/>
              </a:spcAft>
              <a:defRPr sz="1800">
                <a:solidFill>
                  <a:srgbClr val="333333"/>
                </a:solidFill>
              </a:defRPr>
            </a:pPr>
            <a:r>
              <a:rPr lang="en-US" dirty="0"/>
              <a:t>Achieve substantial improvements in deposition performance (significantly higher rate, lower variability)</a:t>
            </a:r>
          </a:p>
        </p:txBody>
      </p:sp>
      <p:pic>
        <p:nvPicPr>
          <p:cNvPr id="2" name="Picture 1">
            <a:extLst>
              <a:ext uri="{FF2B5EF4-FFF2-40B4-BE49-F238E27FC236}">
                <a16:creationId xmlns:a16="http://schemas.microsoft.com/office/drawing/2014/main" id="{5D0A00AD-0C32-2529-8E45-B6746BAF717E}"/>
              </a:ext>
            </a:extLst>
          </p:cNvPr>
          <p:cNvPicPr>
            <a:picLocks noChangeAspect="1"/>
          </p:cNvPicPr>
          <p:nvPr/>
        </p:nvPicPr>
        <p:blipFill>
          <a:blip r:embed="rId3"/>
          <a:stretch>
            <a:fillRect/>
          </a:stretch>
        </p:blipFill>
        <p:spPr>
          <a:xfrm>
            <a:off x="8436576" y="2360921"/>
            <a:ext cx="3270049" cy="31872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48390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EDDC6-081A-0FD3-7440-49712C6C396F}"/>
              </a:ext>
            </a:extLst>
          </p:cNvPr>
          <p:cNvSpPr>
            <a:spLocks noGrp="1"/>
          </p:cNvSpPr>
          <p:nvPr>
            <p:ph type="title"/>
          </p:nvPr>
        </p:nvSpPr>
        <p:spPr/>
        <p:txBody>
          <a:bodyPr/>
          <a:lstStyle/>
          <a:p>
            <a:r>
              <a:rPr lang="en-US" dirty="0"/>
              <a:t>Background </a:t>
            </a:r>
          </a:p>
        </p:txBody>
      </p:sp>
      <p:sp>
        <p:nvSpPr>
          <p:cNvPr id="3" name="Content Placeholder 2">
            <a:extLst>
              <a:ext uri="{FF2B5EF4-FFF2-40B4-BE49-F238E27FC236}">
                <a16:creationId xmlns:a16="http://schemas.microsoft.com/office/drawing/2014/main" id="{F21F918B-26DB-23FD-8F08-4F09B29B9407}"/>
              </a:ext>
            </a:extLst>
          </p:cNvPr>
          <p:cNvSpPr>
            <a:spLocks noGrp="1"/>
          </p:cNvSpPr>
          <p:nvPr>
            <p:ph idx="1"/>
          </p:nvPr>
        </p:nvSpPr>
        <p:spPr>
          <a:xfrm>
            <a:off x="5189837" y="1527088"/>
            <a:ext cx="6672649" cy="4774857"/>
          </a:xfrm>
        </p:spPr>
        <p:txBody>
          <a:bodyPr>
            <a:normAutofit/>
          </a:bodyPr>
          <a:lstStyle/>
          <a:p>
            <a:pPr>
              <a:spcAft>
                <a:spcPts val="600"/>
              </a:spcAft>
              <a:defRPr sz="1800">
                <a:solidFill>
                  <a:srgbClr val="333333"/>
                </a:solidFill>
              </a:defRPr>
            </a:pPr>
            <a:r>
              <a:rPr lang="en-US" b="1" dirty="0"/>
              <a:t>Initial state: </a:t>
            </a:r>
          </a:p>
          <a:p>
            <a:pPr lvl="1">
              <a:spcAft>
                <a:spcPts val="600"/>
              </a:spcAft>
              <a:defRPr sz="1800">
                <a:solidFill>
                  <a:srgbClr val="333333"/>
                </a:solidFill>
              </a:defRPr>
            </a:pPr>
            <a:r>
              <a:rPr lang="en-US" dirty="0"/>
              <a:t>Baseline deposition process had suboptimal rate and high variability – limiting yield</a:t>
            </a:r>
          </a:p>
          <a:p>
            <a:pPr>
              <a:spcAft>
                <a:spcPts val="600"/>
              </a:spcAft>
              <a:defRPr sz="1800">
                <a:solidFill>
                  <a:srgbClr val="333333"/>
                </a:solidFill>
              </a:defRPr>
            </a:pPr>
            <a:r>
              <a:rPr lang="en-US" b="1" dirty="0"/>
              <a:t>Problem drivers: </a:t>
            </a:r>
          </a:p>
          <a:p>
            <a:pPr lvl="1">
              <a:spcAft>
                <a:spcPts val="600"/>
              </a:spcAft>
              <a:defRPr sz="1800">
                <a:solidFill>
                  <a:srgbClr val="333333"/>
                </a:solidFill>
              </a:defRPr>
            </a:pPr>
            <a:r>
              <a:rPr lang="en-US" dirty="0"/>
              <a:t>Multiple process parameters (temperature, pressure, chemical precursors, etc.) interact nonlinearly, making it hard to find optimal settings by trial and error</a:t>
            </a:r>
          </a:p>
          <a:p>
            <a:pPr>
              <a:spcAft>
                <a:spcPts val="600"/>
              </a:spcAft>
              <a:defRPr sz="1800">
                <a:solidFill>
                  <a:srgbClr val="333333"/>
                </a:solidFill>
              </a:defRPr>
            </a:pPr>
            <a:r>
              <a:rPr lang="en-US" b="1" dirty="0"/>
              <a:t>Challenge: </a:t>
            </a:r>
          </a:p>
          <a:p>
            <a:pPr lvl="1">
              <a:spcAft>
                <a:spcPts val="600"/>
              </a:spcAft>
              <a:defRPr sz="1800">
                <a:solidFill>
                  <a:srgbClr val="333333"/>
                </a:solidFill>
              </a:defRPr>
            </a:pPr>
            <a:r>
              <a:rPr lang="en-US" dirty="0"/>
              <a:t>Accelerate the deposition rate while ensuring uniform film thickness and quality across wafers</a:t>
            </a:r>
          </a:p>
          <a:p>
            <a:pPr>
              <a:spcAft>
                <a:spcPts val="600"/>
              </a:spcAft>
              <a:defRPr sz="1800">
                <a:solidFill>
                  <a:srgbClr val="333333"/>
                </a:solidFill>
              </a:defRPr>
            </a:pPr>
            <a:r>
              <a:rPr lang="en-US" dirty="0">
                <a:solidFill>
                  <a:srgbClr val="FF0000"/>
                </a:solidFill>
              </a:rPr>
              <a:t>Traditional methods or default equipment settings were not delivering the desired efficiency</a:t>
            </a:r>
          </a:p>
        </p:txBody>
      </p:sp>
      <p:pic>
        <p:nvPicPr>
          <p:cNvPr id="7" name="Picture 6">
            <a:extLst>
              <a:ext uri="{FF2B5EF4-FFF2-40B4-BE49-F238E27FC236}">
                <a16:creationId xmlns:a16="http://schemas.microsoft.com/office/drawing/2014/main" id="{3E023F81-B5B5-284F-8D50-A0A396395A11}"/>
              </a:ext>
            </a:extLst>
          </p:cNvPr>
          <p:cNvPicPr>
            <a:picLocks noChangeAspect="1"/>
          </p:cNvPicPr>
          <p:nvPr/>
        </p:nvPicPr>
        <p:blipFill>
          <a:blip r:embed="rId3"/>
          <a:stretch>
            <a:fillRect/>
          </a:stretch>
        </p:blipFill>
        <p:spPr>
          <a:xfrm>
            <a:off x="1121520" y="1431798"/>
            <a:ext cx="3684269" cy="4774857"/>
          </a:xfrm>
          <a:prstGeom prst="rect">
            <a:avLst/>
          </a:prstGeom>
        </p:spPr>
      </p:pic>
    </p:spTree>
    <p:extLst>
      <p:ext uri="{BB962C8B-B14F-4D97-AF65-F5344CB8AC3E}">
        <p14:creationId xmlns:p14="http://schemas.microsoft.com/office/powerpoint/2010/main" val="1955466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A378A-5624-4C8B-0BA3-4E6E70B4221E}"/>
              </a:ext>
            </a:extLst>
          </p:cNvPr>
          <p:cNvSpPr>
            <a:spLocks noGrp="1"/>
          </p:cNvSpPr>
          <p:nvPr>
            <p:ph type="title"/>
          </p:nvPr>
        </p:nvSpPr>
        <p:spPr>
          <a:xfrm>
            <a:off x="1202725" y="469556"/>
            <a:ext cx="9601200" cy="1485900"/>
          </a:xfrm>
        </p:spPr>
        <p:txBody>
          <a:bodyPr/>
          <a:lstStyle/>
          <a:p>
            <a:r>
              <a:rPr lang="en-US" dirty="0"/>
              <a:t>User Requirements </a:t>
            </a:r>
            <a:r>
              <a:rPr lang="en-US" sz="2400" dirty="0"/>
              <a:t>(pre-defined) </a:t>
            </a:r>
          </a:p>
        </p:txBody>
      </p:sp>
      <p:pic>
        <p:nvPicPr>
          <p:cNvPr id="4" name="Content Placeholder 3">
            <a:extLst>
              <a:ext uri="{FF2B5EF4-FFF2-40B4-BE49-F238E27FC236}">
                <a16:creationId xmlns:a16="http://schemas.microsoft.com/office/drawing/2014/main" id="{EBFA4783-A0B4-DA77-4C11-C009C9E446B0}"/>
              </a:ext>
            </a:extLst>
          </p:cNvPr>
          <p:cNvPicPr>
            <a:picLocks noGrp="1" noChangeAspect="1"/>
          </p:cNvPicPr>
          <p:nvPr>
            <p:ph idx="1"/>
          </p:nvPr>
        </p:nvPicPr>
        <p:blipFill>
          <a:blip r:embed="rId3"/>
          <a:srcRect l="17090" r="17041" b="19609"/>
          <a:stretch>
            <a:fillRect/>
          </a:stretch>
        </p:blipFill>
        <p:spPr>
          <a:xfrm>
            <a:off x="5428733" y="1212506"/>
            <a:ext cx="5951839" cy="5477607"/>
          </a:xfrm>
          <a:prstGeom prst="rect">
            <a:avLst/>
          </a:prstGeom>
        </p:spPr>
      </p:pic>
      <p:sp>
        <p:nvSpPr>
          <p:cNvPr id="5" name="Content Placeholder 2">
            <a:extLst>
              <a:ext uri="{FF2B5EF4-FFF2-40B4-BE49-F238E27FC236}">
                <a16:creationId xmlns:a16="http://schemas.microsoft.com/office/drawing/2014/main" id="{E970637B-AF88-9C5D-13D5-09253DF90192}"/>
              </a:ext>
            </a:extLst>
          </p:cNvPr>
          <p:cNvSpPr txBox="1">
            <a:spLocks/>
          </p:cNvSpPr>
          <p:nvPr/>
        </p:nvSpPr>
        <p:spPr>
          <a:xfrm>
            <a:off x="1295399" y="2349328"/>
            <a:ext cx="4707926" cy="4032937"/>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spcAft>
                <a:spcPts val="600"/>
              </a:spcAft>
              <a:buNone/>
              <a:defRPr sz="1800">
                <a:solidFill>
                  <a:srgbClr val="333333"/>
                </a:solidFill>
              </a:defRPr>
            </a:pPr>
            <a:r>
              <a:rPr lang="en-US" sz="1800" b="1" dirty="0">
                <a:solidFill>
                  <a:srgbClr val="333333"/>
                </a:solidFill>
              </a:rPr>
              <a:t>For Optimal Deposition:</a:t>
            </a:r>
          </a:p>
          <a:p>
            <a:pPr>
              <a:spcAft>
                <a:spcPts val="600"/>
              </a:spcAft>
              <a:defRPr sz="1800">
                <a:solidFill>
                  <a:srgbClr val="333333"/>
                </a:solidFill>
              </a:defRPr>
            </a:pPr>
            <a:r>
              <a:rPr lang="en-US" sz="1800" dirty="0">
                <a:solidFill>
                  <a:srgbClr val="333333"/>
                </a:solidFill>
              </a:rPr>
              <a:t>Higher Throughput</a:t>
            </a:r>
          </a:p>
          <a:p>
            <a:pPr>
              <a:spcAft>
                <a:spcPts val="600"/>
              </a:spcAft>
              <a:defRPr sz="1800">
                <a:solidFill>
                  <a:srgbClr val="333333"/>
                </a:solidFill>
              </a:defRPr>
            </a:pPr>
            <a:r>
              <a:rPr lang="en-US" sz="1800" dirty="0">
                <a:solidFill>
                  <a:srgbClr val="333333"/>
                </a:solidFill>
              </a:rPr>
              <a:t>Quality Preservation </a:t>
            </a:r>
          </a:p>
          <a:p>
            <a:pPr>
              <a:spcAft>
                <a:spcPts val="600"/>
              </a:spcAft>
              <a:defRPr sz="1800">
                <a:solidFill>
                  <a:srgbClr val="333333"/>
                </a:solidFill>
              </a:defRPr>
            </a:pPr>
            <a:r>
              <a:rPr lang="en-US" sz="1800" dirty="0">
                <a:solidFill>
                  <a:srgbClr val="333333"/>
                </a:solidFill>
              </a:rPr>
              <a:t>Consistency </a:t>
            </a:r>
          </a:p>
          <a:p>
            <a:pPr>
              <a:spcAft>
                <a:spcPts val="600"/>
              </a:spcAft>
              <a:defRPr sz="1800">
                <a:solidFill>
                  <a:srgbClr val="333333"/>
                </a:solidFill>
              </a:defRPr>
            </a:pPr>
            <a:r>
              <a:rPr lang="en-US" sz="1800" dirty="0">
                <a:solidFill>
                  <a:srgbClr val="333333"/>
                </a:solidFill>
              </a:rPr>
              <a:t>Cost Efficiency </a:t>
            </a:r>
          </a:p>
          <a:p>
            <a:pPr>
              <a:spcAft>
                <a:spcPts val="600"/>
              </a:spcAft>
              <a:defRPr sz="1800">
                <a:solidFill>
                  <a:srgbClr val="333333"/>
                </a:solidFill>
              </a:defRPr>
            </a:pPr>
            <a:r>
              <a:rPr lang="en-US" sz="1800" dirty="0">
                <a:solidFill>
                  <a:srgbClr val="333333"/>
                </a:solidFill>
              </a:rPr>
              <a:t>Operational Constraints </a:t>
            </a:r>
          </a:p>
          <a:p>
            <a:endParaRPr lang="en-US" dirty="0"/>
          </a:p>
        </p:txBody>
      </p:sp>
    </p:spTree>
    <p:extLst>
      <p:ext uri="{BB962C8B-B14F-4D97-AF65-F5344CB8AC3E}">
        <p14:creationId xmlns:p14="http://schemas.microsoft.com/office/powerpoint/2010/main" val="2782648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C5A20-A6BD-5E4E-E22D-B5513E4C5963}"/>
              </a:ext>
            </a:extLst>
          </p:cNvPr>
          <p:cNvSpPr>
            <a:spLocks noGrp="1"/>
          </p:cNvSpPr>
          <p:nvPr>
            <p:ph type="title"/>
          </p:nvPr>
        </p:nvSpPr>
        <p:spPr>
          <a:xfrm>
            <a:off x="1295400" y="475735"/>
            <a:ext cx="9601200" cy="1485900"/>
          </a:xfrm>
        </p:spPr>
        <p:txBody>
          <a:bodyPr/>
          <a:lstStyle/>
          <a:p>
            <a:r>
              <a:rPr lang="en-US" dirty="0"/>
              <a:t>Concept &amp; Methodology </a:t>
            </a:r>
          </a:p>
        </p:txBody>
      </p:sp>
      <p:pic>
        <p:nvPicPr>
          <p:cNvPr id="5" name="Content Placeholder 4" descr="A diagram of a process&#10;&#10;AI-generated content may be incorrect.">
            <a:extLst>
              <a:ext uri="{FF2B5EF4-FFF2-40B4-BE49-F238E27FC236}">
                <a16:creationId xmlns:a16="http://schemas.microsoft.com/office/drawing/2014/main" id="{00E25AFB-2124-8D5E-9801-A6EAB407AEE1}"/>
              </a:ext>
            </a:extLst>
          </p:cNvPr>
          <p:cNvPicPr>
            <a:picLocks noGrp="1" noChangeAspect="1"/>
          </p:cNvPicPr>
          <p:nvPr>
            <p:ph idx="1"/>
          </p:nvPr>
        </p:nvPicPr>
        <p:blipFill>
          <a:blip r:embed="rId3"/>
          <a:srcRect b="26711"/>
          <a:stretch>
            <a:fillRect/>
          </a:stretch>
        </p:blipFill>
        <p:spPr>
          <a:xfrm>
            <a:off x="1545885" y="1527605"/>
            <a:ext cx="9754013" cy="4743450"/>
          </a:xfrm>
        </p:spPr>
      </p:pic>
    </p:spTree>
    <p:extLst>
      <p:ext uri="{BB962C8B-B14F-4D97-AF65-F5344CB8AC3E}">
        <p14:creationId xmlns:p14="http://schemas.microsoft.com/office/powerpoint/2010/main" val="3437005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7B145-445C-A1B5-245F-8766BA33B643}"/>
              </a:ext>
            </a:extLst>
          </p:cNvPr>
          <p:cNvSpPr>
            <a:spLocks noGrp="1"/>
          </p:cNvSpPr>
          <p:nvPr>
            <p:ph type="title"/>
          </p:nvPr>
        </p:nvSpPr>
        <p:spPr>
          <a:xfrm>
            <a:off x="1043836" y="585592"/>
            <a:ext cx="9601200" cy="1485900"/>
          </a:xfrm>
        </p:spPr>
        <p:txBody>
          <a:bodyPr/>
          <a:lstStyle/>
          <a:p>
            <a:r>
              <a:rPr lang="en-US" dirty="0"/>
              <a:t>Decision Framework (DOE &amp; Design) </a:t>
            </a:r>
          </a:p>
        </p:txBody>
      </p:sp>
      <p:sp>
        <p:nvSpPr>
          <p:cNvPr id="3" name="Content Placeholder 2">
            <a:extLst>
              <a:ext uri="{FF2B5EF4-FFF2-40B4-BE49-F238E27FC236}">
                <a16:creationId xmlns:a16="http://schemas.microsoft.com/office/drawing/2014/main" id="{716269F9-8044-E96F-9E16-AD23DBD2BDCE}"/>
              </a:ext>
            </a:extLst>
          </p:cNvPr>
          <p:cNvSpPr>
            <a:spLocks noGrp="1"/>
          </p:cNvSpPr>
          <p:nvPr>
            <p:ph idx="1"/>
          </p:nvPr>
        </p:nvSpPr>
        <p:spPr>
          <a:xfrm>
            <a:off x="956365" y="1914391"/>
            <a:ext cx="7594556" cy="4522946"/>
          </a:xfrm>
        </p:spPr>
        <p:txBody>
          <a:bodyPr>
            <a:normAutofit fontScale="92500" lnSpcReduction="10000"/>
          </a:bodyPr>
          <a:lstStyle/>
          <a:p>
            <a:pPr>
              <a:spcAft>
                <a:spcPts val="600"/>
              </a:spcAft>
              <a:defRPr sz="1800">
                <a:solidFill>
                  <a:srgbClr val="333333"/>
                </a:solidFill>
              </a:defRPr>
            </a:pPr>
            <a:r>
              <a:rPr lang="en-US" b="1" dirty="0"/>
              <a:t>Key parameters identified: </a:t>
            </a:r>
          </a:p>
          <a:p>
            <a:pPr lvl="1">
              <a:spcAft>
                <a:spcPts val="600"/>
              </a:spcAft>
              <a:defRPr sz="1800">
                <a:solidFill>
                  <a:srgbClr val="333333"/>
                </a:solidFill>
              </a:defRPr>
            </a:pPr>
            <a:r>
              <a:rPr lang="en-US" dirty="0"/>
              <a:t>Substrate temperature </a:t>
            </a:r>
          </a:p>
          <a:p>
            <a:pPr lvl="1">
              <a:spcAft>
                <a:spcPts val="600"/>
              </a:spcAft>
              <a:defRPr sz="1800">
                <a:solidFill>
                  <a:srgbClr val="333333"/>
                </a:solidFill>
              </a:defRPr>
            </a:pPr>
            <a:r>
              <a:rPr lang="en-US" dirty="0"/>
              <a:t>Chamber pressure </a:t>
            </a:r>
          </a:p>
          <a:p>
            <a:pPr lvl="1">
              <a:spcAft>
                <a:spcPts val="600"/>
              </a:spcAft>
              <a:defRPr sz="1800">
                <a:solidFill>
                  <a:srgbClr val="333333"/>
                </a:solidFill>
              </a:defRPr>
            </a:pPr>
            <a:r>
              <a:rPr lang="en-US" dirty="0"/>
              <a:t>Reactant gas flow </a:t>
            </a:r>
          </a:p>
          <a:p>
            <a:pPr lvl="1">
              <a:spcAft>
                <a:spcPts val="600"/>
              </a:spcAft>
              <a:defRPr sz="1800">
                <a:solidFill>
                  <a:srgbClr val="333333"/>
                </a:solidFill>
              </a:defRPr>
            </a:pPr>
            <a:r>
              <a:rPr lang="en-US" dirty="0"/>
              <a:t>Plasma RF power (if applicable) </a:t>
            </a:r>
          </a:p>
          <a:p>
            <a:pPr lvl="1">
              <a:spcAft>
                <a:spcPts val="600"/>
              </a:spcAft>
              <a:defRPr sz="1800">
                <a:solidFill>
                  <a:srgbClr val="333333"/>
                </a:solidFill>
              </a:defRPr>
            </a:pPr>
            <a:r>
              <a:rPr lang="en-US" dirty="0"/>
              <a:t>Spin speed</a:t>
            </a:r>
          </a:p>
          <a:p>
            <a:pPr>
              <a:spcAft>
                <a:spcPts val="600"/>
              </a:spcAft>
              <a:defRPr sz="1800">
                <a:solidFill>
                  <a:srgbClr val="333333"/>
                </a:solidFill>
              </a:defRPr>
            </a:pPr>
            <a:r>
              <a:rPr lang="en-US" b="1" dirty="0"/>
              <a:t>DOE matrix setup: </a:t>
            </a:r>
            <a:r>
              <a:rPr lang="en-US" dirty="0"/>
              <a:t>Employed a Design of Experiments approach (full-factorial or fractional-factorial design), parameters at high, medium, low levels. </a:t>
            </a:r>
          </a:p>
          <a:p>
            <a:pPr>
              <a:spcAft>
                <a:spcPts val="600"/>
              </a:spcAft>
              <a:defRPr sz="1800">
                <a:solidFill>
                  <a:srgbClr val="333333"/>
                </a:solidFill>
              </a:defRPr>
            </a:pPr>
            <a:r>
              <a:rPr lang="en-US" b="1" dirty="0"/>
              <a:t>Data-driven decisions: </a:t>
            </a:r>
            <a:r>
              <a:rPr lang="en-US" dirty="0"/>
              <a:t>DOE results      decision tree to identify the parameter range where deposition rate trends upward without quality loss, then concentrate</a:t>
            </a:r>
          </a:p>
          <a:p>
            <a:pPr>
              <a:spcAft>
                <a:spcPts val="600"/>
              </a:spcAft>
              <a:defRPr sz="1800">
                <a:solidFill>
                  <a:srgbClr val="333333"/>
                </a:solidFill>
              </a:defRPr>
            </a:pPr>
            <a:r>
              <a:rPr lang="en-US" b="1" dirty="0"/>
              <a:t>Screening vs optimization: </a:t>
            </a:r>
            <a:r>
              <a:rPr lang="en-US" dirty="0"/>
              <a:t>Initial DOE for screening experiment to narrow down critical factors. </a:t>
            </a:r>
          </a:p>
        </p:txBody>
      </p:sp>
      <p:pic>
        <p:nvPicPr>
          <p:cNvPr id="5" name="Picture 4" descr="A screenshot of a graph&#10;&#10;AI-generated content may be incorrect.">
            <a:extLst>
              <a:ext uri="{FF2B5EF4-FFF2-40B4-BE49-F238E27FC236}">
                <a16:creationId xmlns:a16="http://schemas.microsoft.com/office/drawing/2014/main" id="{CCEA0A9D-599D-0440-5EE2-114267C95B76}"/>
              </a:ext>
            </a:extLst>
          </p:cNvPr>
          <p:cNvPicPr>
            <a:picLocks noChangeAspect="1"/>
          </p:cNvPicPr>
          <p:nvPr/>
        </p:nvPicPr>
        <p:blipFill>
          <a:blip r:embed="rId3"/>
          <a:stretch>
            <a:fillRect/>
          </a:stretch>
        </p:blipFill>
        <p:spPr>
          <a:xfrm>
            <a:off x="8550921" y="1493728"/>
            <a:ext cx="3017994" cy="5364272"/>
          </a:xfrm>
          <a:prstGeom prst="rect">
            <a:avLst/>
          </a:prstGeom>
        </p:spPr>
      </p:pic>
      <p:cxnSp>
        <p:nvCxnSpPr>
          <p:cNvPr id="8" name="Straight Arrow Connector 7">
            <a:extLst>
              <a:ext uri="{FF2B5EF4-FFF2-40B4-BE49-F238E27FC236}">
                <a16:creationId xmlns:a16="http://schemas.microsoft.com/office/drawing/2014/main" id="{DF25FD07-B8E3-F55E-80CC-828C9D0B50B8}"/>
              </a:ext>
            </a:extLst>
          </p:cNvPr>
          <p:cNvCxnSpPr/>
          <p:nvPr/>
        </p:nvCxnSpPr>
        <p:spPr>
          <a:xfrm>
            <a:off x="4721369" y="4905486"/>
            <a:ext cx="227148" cy="0"/>
          </a:xfrm>
          <a:prstGeom prst="straightConnector1">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214243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E7A13-4820-5DBB-25FB-696D138552C1}"/>
              </a:ext>
            </a:extLst>
          </p:cNvPr>
          <p:cNvSpPr>
            <a:spLocks noGrp="1"/>
          </p:cNvSpPr>
          <p:nvPr>
            <p:ph type="title"/>
          </p:nvPr>
        </p:nvSpPr>
        <p:spPr>
          <a:xfrm>
            <a:off x="1371600" y="346075"/>
            <a:ext cx="9601200" cy="1485900"/>
          </a:xfrm>
        </p:spPr>
        <p:txBody>
          <a:bodyPr/>
          <a:lstStyle/>
          <a:p>
            <a:r>
              <a:rPr lang="en-US" dirty="0"/>
              <a:t>Equipment &amp; Parameter Mapping </a:t>
            </a:r>
          </a:p>
        </p:txBody>
      </p:sp>
      <p:pic>
        <p:nvPicPr>
          <p:cNvPr id="5" name="Content Placeholder 4" descr="A table with numbers and a blue border&#10;&#10;AI-generated content may be incorrect.">
            <a:extLst>
              <a:ext uri="{FF2B5EF4-FFF2-40B4-BE49-F238E27FC236}">
                <a16:creationId xmlns:a16="http://schemas.microsoft.com/office/drawing/2014/main" id="{80F38B46-8A2C-6272-DFF3-206063E5F021}"/>
              </a:ext>
            </a:extLst>
          </p:cNvPr>
          <p:cNvPicPr>
            <a:picLocks noGrp="1" noChangeAspect="1"/>
          </p:cNvPicPr>
          <p:nvPr>
            <p:ph idx="1"/>
          </p:nvPr>
        </p:nvPicPr>
        <p:blipFill>
          <a:blip r:embed="rId3"/>
          <a:srcRect t="35857" b="21843"/>
          <a:stretch>
            <a:fillRect/>
          </a:stretch>
        </p:blipFill>
        <p:spPr>
          <a:xfrm>
            <a:off x="878591" y="4130667"/>
            <a:ext cx="11166248" cy="2179529"/>
          </a:xfrm>
        </p:spPr>
      </p:pic>
      <p:pic>
        <p:nvPicPr>
          <p:cNvPr id="8" name="Picture 7" descr="A table with numbers and a blue border&#10;&#10;AI-generated content may be incorrect.">
            <a:extLst>
              <a:ext uri="{FF2B5EF4-FFF2-40B4-BE49-F238E27FC236}">
                <a16:creationId xmlns:a16="http://schemas.microsoft.com/office/drawing/2014/main" id="{CD259F84-5B18-28D5-535B-5DA555C5301C}"/>
              </a:ext>
            </a:extLst>
          </p:cNvPr>
          <p:cNvPicPr>
            <a:picLocks noChangeAspect="1"/>
          </p:cNvPicPr>
          <p:nvPr/>
        </p:nvPicPr>
        <p:blipFill>
          <a:blip r:embed="rId3"/>
          <a:srcRect b="93585"/>
          <a:stretch>
            <a:fillRect/>
          </a:stretch>
        </p:blipFill>
        <p:spPr>
          <a:xfrm>
            <a:off x="2286000" y="6257032"/>
            <a:ext cx="7772400" cy="230079"/>
          </a:xfrm>
          <a:prstGeom prst="rect">
            <a:avLst/>
          </a:prstGeom>
        </p:spPr>
      </p:pic>
      <p:sp>
        <p:nvSpPr>
          <p:cNvPr id="11" name="Content Placeholder 2">
            <a:extLst>
              <a:ext uri="{FF2B5EF4-FFF2-40B4-BE49-F238E27FC236}">
                <a16:creationId xmlns:a16="http://schemas.microsoft.com/office/drawing/2014/main" id="{91EA9EF0-9903-0EFE-7F00-80CD3991FEBB}"/>
              </a:ext>
            </a:extLst>
          </p:cNvPr>
          <p:cNvSpPr txBox="1">
            <a:spLocks/>
          </p:cNvSpPr>
          <p:nvPr/>
        </p:nvSpPr>
        <p:spPr>
          <a:xfrm>
            <a:off x="1081415" y="1194099"/>
            <a:ext cx="10517687" cy="2645911"/>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spcAft>
                <a:spcPts val="600"/>
              </a:spcAft>
              <a:buNone/>
              <a:defRPr sz="1800">
                <a:solidFill>
                  <a:srgbClr val="333333"/>
                </a:solidFill>
              </a:defRPr>
            </a:pPr>
            <a:r>
              <a:rPr lang="en-US" dirty="0">
                <a:solidFill>
                  <a:srgbClr val="FF0000"/>
                </a:solidFill>
              </a:rPr>
              <a:t>(After Experiment)</a:t>
            </a:r>
          </a:p>
          <a:p>
            <a:pPr>
              <a:spcAft>
                <a:spcPts val="600"/>
              </a:spcAft>
              <a:defRPr sz="1800">
                <a:solidFill>
                  <a:srgbClr val="333333"/>
                </a:solidFill>
              </a:defRPr>
            </a:pPr>
            <a:r>
              <a:rPr lang="en-US" dirty="0"/>
              <a:t>Utilized the existing deposition tool (Spin Coater) logged data for each run (deposition time, thickness achieved) to calculate initial/optimized deposition rate</a:t>
            </a:r>
          </a:p>
          <a:p>
            <a:pPr>
              <a:spcAft>
                <a:spcPts val="600"/>
              </a:spcAft>
              <a:defRPr sz="1800">
                <a:solidFill>
                  <a:srgbClr val="333333"/>
                </a:solidFill>
              </a:defRPr>
            </a:pPr>
            <a:r>
              <a:rPr lang="en-US" dirty="0"/>
              <a:t>From DOE results, developed a quantitative model (e.g. regression) linking parameters to deposition rate. </a:t>
            </a:r>
          </a:p>
          <a:p>
            <a:pPr>
              <a:spcAft>
                <a:spcPts val="600"/>
              </a:spcAft>
              <a:defRPr sz="1800">
                <a:solidFill>
                  <a:srgbClr val="333333"/>
                </a:solidFill>
              </a:defRPr>
            </a:pPr>
            <a:r>
              <a:rPr lang="en-US" dirty="0"/>
              <a:t>Python scripts to integrate with the deposition equipment's data and to run the Bayesian optimization routine. The code gave new parameter values, which were then applied and tested in the lab </a:t>
            </a:r>
            <a:endParaRPr lang="en-US" sz="1800" dirty="0">
              <a:solidFill>
                <a:srgbClr val="333333"/>
              </a:solidFill>
            </a:endParaRPr>
          </a:p>
        </p:txBody>
      </p:sp>
    </p:spTree>
    <p:extLst>
      <p:ext uri="{BB962C8B-B14F-4D97-AF65-F5344CB8AC3E}">
        <p14:creationId xmlns:p14="http://schemas.microsoft.com/office/powerpoint/2010/main" val="1829099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BD3C-4B2B-8EB7-931C-F77B3172C39E}"/>
              </a:ext>
            </a:extLst>
          </p:cNvPr>
          <p:cNvSpPr>
            <a:spLocks noGrp="1"/>
          </p:cNvSpPr>
          <p:nvPr>
            <p:ph type="title"/>
          </p:nvPr>
        </p:nvSpPr>
        <p:spPr>
          <a:xfrm>
            <a:off x="1371599" y="685800"/>
            <a:ext cx="10152345" cy="1485900"/>
          </a:xfrm>
        </p:spPr>
        <p:txBody>
          <a:bodyPr/>
          <a:lstStyle/>
          <a:p>
            <a:r>
              <a:rPr lang="en-US" dirty="0"/>
              <a:t>Bayesian Optimization Code and Analysis</a:t>
            </a:r>
          </a:p>
        </p:txBody>
      </p:sp>
      <p:sp>
        <p:nvSpPr>
          <p:cNvPr id="3" name="Content Placeholder 2">
            <a:extLst>
              <a:ext uri="{FF2B5EF4-FFF2-40B4-BE49-F238E27FC236}">
                <a16:creationId xmlns:a16="http://schemas.microsoft.com/office/drawing/2014/main" id="{EFDE2D27-0A51-95D3-5D60-794506CCBAF5}"/>
              </a:ext>
            </a:extLst>
          </p:cNvPr>
          <p:cNvSpPr>
            <a:spLocks noGrp="1"/>
          </p:cNvSpPr>
          <p:nvPr>
            <p:ph idx="1"/>
          </p:nvPr>
        </p:nvSpPr>
        <p:spPr>
          <a:xfrm>
            <a:off x="1371600" y="1828800"/>
            <a:ext cx="5323840" cy="4267200"/>
          </a:xfrm>
        </p:spPr>
        <p:txBody>
          <a:bodyPr/>
          <a:lstStyle/>
          <a:p>
            <a:r>
              <a:rPr lang="en-US" dirty="0"/>
              <a:t>Bayesian optimization rationale chosen for its efficiency in navigating complex, unknown response surfaces with minimal experiments. </a:t>
            </a:r>
          </a:p>
          <a:p>
            <a:r>
              <a:rPr lang="en-US" dirty="0"/>
              <a:t>Uses a probabilistic model (Gaussian Process) to predict deposition rate and an acquisition function to select the most informative next experiment</a:t>
            </a:r>
          </a:p>
          <a:p>
            <a:r>
              <a:rPr lang="en-US" dirty="0"/>
              <a:t>Algorithm workflow: Initialize → Model Update → Acquisition → Experiment → Iterate until convergence</a:t>
            </a:r>
          </a:p>
          <a:p>
            <a:endParaRPr lang="en-US" dirty="0"/>
          </a:p>
        </p:txBody>
      </p:sp>
      <p:pic>
        <p:nvPicPr>
          <p:cNvPr id="4" name="Content Placeholder 4" descr="A diagram of a software algorithm&#10;&#10;AI-generated content may be incorrect.">
            <a:extLst>
              <a:ext uri="{FF2B5EF4-FFF2-40B4-BE49-F238E27FC236}">
                <a16:creationId xmlns:a16="http://schemas.microsoft.com/office/drawing/2014/main" id="{804C6E67-CC4F-4CE7-68D2-BE1ABCB0E386}"/>
              </a:ext>
            </a:extLst>
          </p:cNvPr>
          <p:cNvPicPr>
            <a:picLocks noChangeAspect="1"/>
          </p:cNvPicPr>
          <p:nvPr/>
        </p:nvPicPr>
        <p:blipFill>
          <a:blip r:embed="rId3"/>
          <a:srcRect l="9778" t="10906" r="9266" b="6581"/>
          <a:stretch>
            <a:fillRect/>
          </a:stretch>
        </p:blipFill>
        <p:spPr>
          <a:xfrm>
            <a:off x="6695440" y="1864360"/>
            <a:ext cx="4942621" cy="4196080"/>
          </a:xfrm>
          <a:prstGeom prst="rect">
            <a:avLst/>
          </a:prstGeom>
        </p:spPr>
      </p:pic>
    </p:spTree>
    <p:extLst>
      <p:ext uri="{BB962C8B-B14F-4D97-AF65-F5344CB8AC3E}">
        <p14:creationId xmlns:p14="http://schemas.microsoft.com/office/powerpoint/2010/main" val="25808230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4599</TotalTime>
  <Words>4110</Words>
  <Application>Microsoft Macintosh PowerPoint</Application>
  <PresentationFormat>Widescreen</PresentationFormat>
  <Paragraphs>281</Paragraphs>
  <Slides>15</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Aptos</vt:lpstr>
      <vt:lpstr>Franklin Gothic Book</vt:lpstr>
      <vt:lpstr>Crop</vt:lpstr>
      <vt:lpstr>Deposition Rate Optimization;  Thin-Film </vt:lpstr>
      <vt:lpstr>Introduction &amp; Background </vt:lpstr>
      <vt:lpstr>Deposition Rate Optimization for Thin-Film Material @Rayn Innovation &amp; ASU |  R&amp;D Division</vt:lpstr>
      <vt:lpstr>Background </vt:lpstr>
      <vt:lpstr>User Requirements (pre-defined) </vt:lpstr>
      <vt:lpstr>Concept &amp; Methodology </vt:lpstr>
      <vt:lpstr>Decision Framework (DOE &amp; Design) </vt:lpstr>
      <vt:lpstr>Equipment &amp; Parameter Mapping </vt:lpstr>
      <vt:lpstr>Bayesian Optimization Code and Analysis</vt:lpstr>
      <vt:lpstr>Optimization Workflow</vt:lpstr>
      <vt:lpstr>Results </vt:lpstr>
      <vt:lpstr>Metrology &amp; Validation </vt:lpstr>
      <vt:lpstr>Deposition Rate Optimization; Thin-Film </vt:lpstr>
      <vt:lpstr>Experience SnapShot </vt:lpstr>
      <vt:lpstr>Project Timeline &amp; Management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varad lad</dc:creator>
  <cp:lastModifiedBy>varad lad</cp:lastModifiedBy>
  <cp:revision>30</cp:revision>
  <dcterms:created xsi:type="dcterms:W3CDTF">2025-08-04T02:25:37Z</dcterms:created>
  <dcterms:modified xsi:type="dcterms:W3CDTF">2025-08-07T07:06:11Z</dcterms:modified>
</cp:coreProperties>
</file>

<file path=docProps/thumbnail.jpeg>
</file>